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Default Extension="emf" ContentType="image/x-emf"/>
  <Override PartName="/ppt/charts/chart4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471" r:id="rId2"/>
    <p:sldId id="501" r:id="rId3"/>
    <p:sldId id="467" r:id="rId4"/>
    <p:sldId id="468" r:id="rId5"/>
    <p:sldId id="298" r:id="rId6"/>
    <p:sldId id="526" r:id="rId7"/>
    <p:sldId id="375" r:id="rId8"/>
    <p:sldId id="487" r:id="rId9"/>
    <p:sldId id="317" r:id="rId10"/>
    <p:sldId id="492" r:id="rId11"/>
    <p:sldId id="509" r:id="rId12"/>
    <p:sldId id="510" r:id="rId13"/>
    <p:sldId id="511" r:id="rId14"/>
    <p:sldId id="512" r:id="rId15"/>
    <p:sldId id="292" r:id="rId16"/>
    <p:sldId id="399" r:id="rId17"/>
    <p:sldId id="513" r:id="rId18"/>
    <p:sldId id="411" r:id="rId19"/>
    <p:sldId id="504" r:id="rId20"/>
    <p:sldId id="503" r:id="rId21"/>
    <p:sldId id="500" r:id="rId22"/>
    <p:sldId id="257" r:id="rId23"/>
    <p:sldId id="294" r:id="rId24"/>
    <p:sldId id="429" r:id="rId25"/>
    <p:sldId id="403" r:id="rId26"/>
    <p:sldId id="259" r:id="rId27"/>
    <p:sldId id="508" r:id="rId28"/>
    <p:sldId id="293" r:id="rId29"/>
    <p:sldId id="514" r:id="rId30"/>
    <p:sldId id="474" r:id="rId31"/>
    <p:sldId id="515" r:id="rId32"/>
    <p:sldId id="516" r:id="rId33"/>
    <p:sldId id="433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318" r:id="rId43"/>
    <p:sldId id="489" r:id="rId44"/>
    <p:sldId id="525" r:id="rId45"/>
    <p:sldId id="502" r:id="rId46"/>
    <p:sldId id="285" r:id="rId47"/>
    <p:sldId id="362" r:id="rId48"/>
    <p:sldId id="405" r:id="rId49"/>
    <p:sldId id="495" r:id="rId50"/>
    <p:sldId id="496" r:id="rId51"/>
    <p:sldId id="497" r:id="rId52"/>
    <p:sldId id="498" r:id="rId53"/>
    <p:sldId id="475" r:id="rId54"/>
    <p:sldId id="491" r:id="rId55"/>
    <p:sldId id="454" r:id="rId56"/>
    <p:sldId id="490" r:id="rId57"/>
    <p:sldId id="507" r:id="rId58"/>
    <p:sldId id="409" r:id="rId59"/>
    <p:sldId id="477" r:id="rId60"/>
    <p:sldId id="478" r:id="rId61"/>
    <p:sldId id="481" r:id="rId62"/>
  </p:sldIdLst>
  <p:sldSz cx="9144000" cy="6858000" type="screen4x3"/>
  <p:notesSz cx="6858000" cy="9979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DDDDDD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48" y="-84"/>
      </p:cViewPr>
      <p:guideLst>
        <p:guide orient="horz" pos="3145"/>
        <p:guide pos="215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0.xlsx"/><Relationship Id="rId1" Type="http://schemas.openxmlformats.org/officeDocument/2006/relationships/themeOverride" Target="../theme/themeOverride1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i\CESADEC2010\Late%20payments%20december%202010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10"/>
  <c:chart>
    <c:title>
      <c:tx>
        <c:rich>
          <a:bodyPr/>
          <a:lstStyle/>
          <a:p>
            <a:pPr>
              <a:defRPr/>
            </a:pPr>
            <a:r>
              <a:rPr lang="en-ZA" sz="1400" dirty="0"/>
              <a:t>Firm distribution based on turnover</a:t>
            </a:r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8.4372850522871246E-2"/>
          <c:y val="0.20650014543866579"/>
          <c:w val="0.88046824290504"/>
          <c:h val="0.793499854561334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0-1.5</c:v>
                </c:pt>
                <c:pt idx="1">
                  <c:v>1.5-11.5</c:v>
                </c:pt>
                <c:pt idx="2">
                  <c:v>&gt;11.5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10.4</c:v>
                </c:pt>
                <c:pt idx="1">
                  <c:v>39.5</c:v>
                </c:pt>
                <c:pt idx="2">
                  <c:v>50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Income: CPI 2000 prices</c:v>
                </c:pt>
              </c:strCache>
            </c:strRef>
          </c:tx>
          <c:marker>
            <c:symbol val="none"/>
          </c:marker>
          <c:cat>
            <c:numRef>
              <c:f>Sheet1!$A$2:$A$29</c:f>
              <c:numCache>
                <c:formatCode>mmm\-yy</c:formatCode>
                <c:ptCount val="28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38323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</c:numCache>
            </c:numRef>
          </c:cat>
          <c:val>
            <c:numRef>
              <c:f>Sheet1!$C$2:$C$29</c:f>
              <c:numCache>
                <c:formatCode>#,##0</c:formatCode>
                <c:ptCount val="28"/>
                <c:pt idx="0">
                  <c:v>4502</c:v>
                </c:pt>
                <c:pt idx="1">
                  <c:v>4323</c:v>
                </c:pt>
                <c:pt idx="2">
                  <c:v>3598</c:v>
                </c:pt>
                <c:pt idx="3">
                  <c:v>3558</c:v>
                </c:pt>
                <c:pt idx="4">
                  <c:v>3212</c:v>
                </c:pt>
                <c:pt idx="5">
                  <c:v>3259</c:v>
                </c:pt>
                <c:pt idx="6">
                  <c:v>3395</c:v>
                </c:pt>
                <c:pt idx="7">
                  <c:v>3719</c:v>
                </c:pt>
                <c:pt idx="8">
                  <c:v>3562</c:v>
                </c:pt>
                <c:pt idx="9">
                  <c:v>3922</c:v>
                </c:pt>
                <c:pt idx="10">
                  <c:v>3725</c:v>
                </c:pt>
                <c:pt idx="11">
                  <c:v>3593</c:v>
                </c:pt>
                <c:pt idx="12">
                  <c:v>3426</c:v>
                </c:pt>
                <c:pt idx="13">
                  <c:v>3666</c:v>
                </c:pt>
                <c:pt idx="14">
                  <c:v>3692</c:v>
                </c:pt>
                <c:pt idx="15">
                  <c:v>3957</c:v>
                </c:pt>
                <c:pt idx="16">
                  <c:v>4330</c:v>
                </c:pt>
                <c:pt idx="17">
                  <c:v>5954</c:v>
                </c:pt>
                <c:pt idx="18">
                  <c:v>5983</c:v>
                </c:pt>
                <c:pt idx="19" formatCode="General">
                  <c:v>6771</c:v>
                </c:pt>
                <c:pt idx="20" formatCode="General">
                  <c:v>7183</c:v>
                </c:pt>
                <c:pt idx="21" formatCode="General">
                  <c:v>9499</c:v>
                </c:pt>
                <c:pt idx="22">
                  <c:v>10406.880025989887</c:v>
                </c:pt>
                <c:pt idx="23">
                  <c:v>9700.2286990077264</c:v>
                </c:pt>
                <c:pt idx="24">
                  <c:v>8653.12385469119</c:v>
                </c:pt>
                <c:pt idx="25">
                  <c:v>8745.5441405263082</c:v>
                </c:pt>
                <c:pt idx="26">
                  <c:v>8699.4052696922772</c:v>
                </c:pt>
                <c:pt idx="27">
                  <c:v>9576.4593211140837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Income : CESA LCI 2005 prices</c:v>
                </c:pt>
              </c:strCache>
            </c:strRef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Sheet1!$A$2:$A$29</c:f>
              <c:numCache>
                <c:formatCode>mmm\-yy</c:formatCode>
                <c:ptCount val="28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38323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</c:numCache>
            </c:numRef>
          </c:cat>
          <c:val>
            <c:numRef>
              <c:f>Sheet1!$D$2:$D$29</c:f>
              <c:numCache>
                <c:formatCode>#,##0</c:formatCode>
                <c:ptCount val="28"/>
                <c:pt idx="0">
                  <c:v>7638</c:v>
                </c:pt>
                <c:pt idx="1">
                  <c:v>8268</c:v>
                </c:pt>
                <c:pt idx="2">
                  <c:v>5770</c:v>
                </c:pt>
                <c:pt idx="3">
                  <c:v>5606</c:v>
                </c:pt>
                <c:pt idx="4">
                  <c:v>4607</c:v>
                </c:pt>
                <c:pt idx="5">
                  <c:v>5125</c:v>
                </c:pt>
                <c:pt idx="6">
                  <c:v>5607</c:v>
                </c:pt>
                <c:pt idx="7">
                  <c:v>5416</c:v>
                </c:pt>
                <c:pt idx="8">
                  <c:v>5368</c:v>
                </c:pt>
                <c:pt idx="9">
                  <c:v>5952</c:v>
                </c:pt>
                <c:pt idx="10">
                  <c:v>6056</c:v>
                </c:pt>
                <c:pt idx="11">
                  <c:v>5659</c:v>
                </c:pt>
                <c:pt idx="12">
                  <c:v>4639</c:v>
                </c:pt>
                <c:pt idx="13">
                  <c:v>4848</c:v>
                </c:pt>
                <c:pt idx="14">
                  <c:v>4918</c:v>
                </c:pt>
                <c:pt idx="15">
                  <c:v>5050</c:v>
                </c:pt>
                <c:pt idx="16">
                  <c:v>5557</c:v>
                </c:pt>
                <c:pt idx="17">
                  <c:v>7098</c:v>
                </c:pt>
                <c:pt idx="18">
                  <c:v>7354</c:v>
                </c:pt>
                <c:pt idx="19">
                  <c:v>7946</c:v>
                </c:pt>
                <c:pt idx="20">
                  <c:v>8478</c:v>
                </c:pt>
                <c:pt idx="21">
                  <c:v>10037</c:v>
                </c:pt>
                <c:pt idx="22">
                  <c:v>10665.560220413709</c:v>
                </c:pt>
                <c:pt idx="23">
                  <c:v>9692.4302247558153</c:v>
                </c:pt>
                <c:pt idx="24">
                  <c:v>8774.757944972489</c:v>
                </c:pt>
                <c:pt idx="25">
                  <c:v>9051.786284451473</c:v>
                </c:pt>
                <c:pt idx="26">
                  <c:v>8005.2820408529824</c:v>
                </c:pt>
                <c:pt idx="27">
                  <c:v>10027.029601780609</c:v>
                </c:pt>
              </c:numCache>
            </c:numRef>
          </c:val>
        </c:ser>
        <c:marker val="1"/>
        <c:axId val="143237504"/>
        <c:axId val="143239040"/>
      </c:line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Revised (right axis)</c:v>
                </c:pt>
              </c:strCache>
            </c:strRef>
          </c:tx>
          <c:marker>
            <c:symbol val="none"/>
          </c:marker>
          <c:cat>
            <c:numRef>
              <c:f>Sheet1!$A$2:$A$29</c:f>
              <c:numCache>
                <c:formatCode>mmm\-yy</c:formatCode>
                <c:ptCount val="28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38323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</c:numCache>
            </c:numRef>
          </c:cat>
          <c:val>
            <c:numRef>
              <c:f>Sheet1!$B$2:$B$29</c:f>
              <c:numCache>
                <c:formatCode>#,##0</c:formatCode>
                <c:ptCount val="28"/>
                <c:pt idx="0">
                  <c:v>15643</c:v>
                </c:pt>
                <c:pt idx="1">
                  <c:v>15347</c:v>
                </c:pt>
                <c:pt idx="2">
                  <c:v>14272</c:v>
                </c:pt>
                <c:pt idx="3">
                  <c:v>13680</c:v>
                </c:pt>
                <c:pt idx="4">
                  <c:v>12871</c:v>
                </c:pt>
                <c:pt idx="5">
                  <c:v>13183</c:v>
                </c:pt>
                <c:pt idx="6">
                  <c:v>13645</c:v>
                </c:pt>
                <c:pt idx="7">
                  <c:v>12690</c:v>
                </c:pt>
                <c:pt idx="8">
                  <c:v>13247</c:v>
                </c:pt>
                <c:pt idx="9">
                  <c:v>12850</c:v>
                </c:pt>
                <c:pt idx="10">
                  <c:v>13467</c:v>
                </c:pt>
                <c:pt idx="11">
                  <c:v>13063</c:v>
                </c:pt>
                <c:pt idx="12">
                  <c:v>12540</c:v>
                </c:pt>
                <c:pt idx="13">
                  <c:v>12791</c:v>
                </c:pt>
                <c:pt idx="14">
                  <c:v>12599</c:v>
                </c:pt>
                <c:pt idx="15">
                  <c:v>12798</c:v>
                </c:pt>
                <c:pt idx="16">
                  <c:v>14026</c:v>
                </c:pt>
                <c:pt idx="17">
                  <c:v>14068</c:v>
                </c:pt>
                <c:pt idx="18">
                  <c:v>14912</c:v>
                </c:pt>
                <c:pt idx="19">
                  <c:v>15807</c:v>
                </c:pt>
                <c:pt idx="20" formatCode="General">
                  <c:v>16557</c:v>
                </c:pt>
                <c:pt idx="21" formatCode="General">
                  <c:v>18347</c:v>
                </c:pt>
                <c:pt idx="22" formatCode="General">
                  <c:v>19081</c:v>
                </c:pt>
                <c:pt idx="23" formatCode="General">
                  <c:v>19596</c:v>
                </c:pt>
                <c:pt idx="24" formatCode="General">
                  <c:v>19342</c:v>
                </c:pt>
                <c:pt idx="25" formatCode="General">
                  <c:v>19632</c:v>
                </c:pt>
                <c:pt idx="26" formatCode="General">
                  <c:v>19357</c:v>
                </c:pt>
                <c:pt idx="27" formatCode="General">
                  <c:v>19937</c:v>
                </c:pt>
              </c:numCache>
            </c:numRef>
          </c:val>
        </c:ser>
        <c:marker val="1"/>
        <c:axId val="143242368"/>
        <c:axId val="143240576"/>
      </c:lineChart>
      <c:dateAx>
        <c:axId val="143237504"/>
        <c:scaling>
          <c:orientation val="minMax"/>
        </c:scaling>
        <c:axPos val="b"/>
        <c:numFmt formatCode="mmm\-yy" sourceLinked="1"/>
        <c:tickLblPos val="nextTo"/>
        <c:crossAx val="143239040"/>
        <c:crosses val="autoZero"/>
        <c:auto val="1"/>
        <c:lblOffset val="100"/>
        <c:baseTimeUnit val="months"/>
        <c:majorUnit val="6"/>
        <c:majorTimeUnit val="months"/>
      </c:dateAx>
      <c:valAx>
        <c:axId val="143239040"/>
        <c:scaling>
          <c:orientation val="minMax"/>
          <c:min val="2000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43237504"/>
        <c:crosses val="autoZero"/>
        <c:crossBetween val="between"/>
      </c:valAx>
      <c:valAx>
        <c:axId val="143240576"/>
        <c:scaling>
          <c:orientation val="minMax"/>
          <c:max val="20500"/>
          <c:min val="8500"/>
        </c:scaling>
        <c:axPos val="r"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43242368"/>
        <c:crosses val="max"/>
        <c:crossBetween val="between"/>
      </c:valAx>
      <c:dateAx>
        <c:axId val="143242368"/>
        <c:scaling>
          <c:orientation val="minMax"/>
        </c:scaling>
        <c:delete val="1"/>
        <c:axPos val="b"/>
        <c:numFmt formatCode="mmm\-yy" sourceLinked="1"/>
        <c:tickLblPos val="none"/>
        <c:crossAx val="143240576"/>
        <c:crosses val="autoZero"/>
        <c:auto val="1"/>
        <c:lblOffset val="100"/>
        <c:baseTimeUnit val="months"/>
      </c:dateAx>
    </c:plotArea>
    <c:legend>
      <c:legendPos val="t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Salary/Wage bill (Constant)</c:v>
                </c:pt>
              </c:strCache>
            </c:strRef>
          </c:tx>
          <c:marker>
            <c:symbol val="none"/>
          </c:marker>
          <c:cat>
            <c:numRef>
              <c:f>Sheet1!$A$2:$A$29</c:f>
              <c:numCache>
                <c:formatCode>mmm\-yy</c:formatCode>
                <c:ptCount val="28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38322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</c:numCache>
            </c:numRef>
          </c:cat>
          <c:val>
            <c:numRef>
              <c:f>Sheet1!$C$2:$C$29</c:f>
              <c:numCache>
                <c:formatCode>#,##0</c:formatCode>
                <c:ptCount val="28"/>
                <c:pt idx="0">
                  <c:v>2251</c:v>
                </c:pt>
                <c:pt idx="1">
                  <c:v>2161</c:v>
                </c:pt>
                <c:pt idx="2">
                  <c:v>1799</c:v>
                </c:pt>
                <c:pt idx="3">
                  <c:v>1743</c:v>
                </c:pt>
                <c:pt idx="4">
                  <c:v>1574</c:v>
                </c:pt>
                <c:pt idx="5">
                  <c:v>1564</c:v>
                </c:pt>
                <c:pt idx="6">
                  <c:v>1630</c:v>
                </c:pt>
                <c:pt idx="7">
                  <c:v>1711</c:v>
                </c:pt>
                <c:pt idx="8">
                  <c:v>1567</c:v>
                </c:pt>
                <c:pt idx="9">
                  <c:v>1765</c:v>
                </c:pt>
                <c:pt idx="10">
                  <c:v>1714</c:v>
                </c:pt>
                <c:pt idx="11">
                  <c:v>1725</c:v>
                </c:pt>
                <c:pt idx="12">
                  <c:v>1713</c:v>
                </c:pt>
                <c:pt idx="13">
                  <c:v>1870</c:v>
                </c:pt>
                <c:pt idx="14">
                  <c:v>1957</c:v>
                </c:pt>
                <c:pt idx="15">
                  <c:v>2030</c:v>
                </c:pt>
                <c:pt idx="16">
                  <c:v>2247</c:v>
                </c:pt>
                <c:pt idx="17">
                  <c:v>3096</c:v>
                </c:pt>
                <c:pt idx="18">
                  <c:v>3350</c:v>
                </c:pt>
                <c:pt idx="19">
                  <c:v>3613</c:v>
                </c:pt>
                <c:pt idx="20">
                  <c:v>3542</c:v>
                </c:pt>
                <c:pt idx="21" formatCode="General">
                  <c:v>4940</c:v>
                </c:pt>
                <c:pt idx="22">
                  <c:v>5516</c:v>
                </c:pt>
                <c:pt idx="23" formatCode="General">
                  <c:v>5141</c:v>
                </c:pt>
                <c:pt idx="24">
                  <c:v>5018.8118357208914</c:v>
                </c:pt>
                <c:pt idx="25">
                  <c:v>4722.5938358842004</c:v>
                </c:pt>
                <c:pt idx="26">
                  <c:v>5219.6431618153729</c:v>
                </c:pt>
                <c:pt idx="27">
                  <c:v>5650.1109994573189</c:v>
                </c:pt>
              </c:numCache>
            </c:numRef>
          </c:val>
        </c:ser>
        <c:marker val="1"/>
        <c:axId val="143428224"/>
        <c:axId val="143442304"/>
      </c:line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- right axis</c:v>
                </c:pt>
              </c:strCache>
            </c:strRef>
          </c:tx>
          <c:marker>
            <c:symbol val="none"/>
          </c:marker>
          <c:cat>
            <c:numRef>
              <c:f>Sheet1!$A$2:$A$29</c:f>
              <c:numCache>
                <c:formatCode>mmm\-yy</c:formatCode>
                <c:ptCount val="28"/>
                <c:pt idx="0">
                  <c:v>35765</c:v>
                </c:pt>
                <c:pt idx="1">
                  <c:v>35947</c:v>
                </c:pt>
                <c:pt idx="2">
                  <c:v>36130</c:v>
                </c:pt>
                <c:pt idx="3">
                  <c:v>36312</c:v>
                </c:pt>
                <c:pt idx="4">
                  <c:v>36495</c:v>
                </c:pt>
                <c:pt idx="5">
                  <c:v>36678</c:v>
                </c:pt>
                <c:pt idx="6">
                  <c:v>36861</c:v>
                </c:pt>
                <c:pt idx="7">
                  <c:v>37043</c:v>
                </c:pt>
                <c:pt idx="8">
                  <c:v>37226</c:v>
                </c:pt>
                <c:pt idx="9">
                  <c:v>37409</c:v>
                </c:pt>
                <c:pt idx="10">
                  <c:v>37592</c:v>
                </c:pt>
                <c:pt idx="11">
                  <c:v>37774</c:v>
                </c:pt>
                <c:pt idx="12">
                  <c:v>37957</c:v>
                </c:pt>
                <c:pt idx="13">
                  <c:v>38140</c:v>
                </c:pt>
                <c:pt idx="14">
                  <c:v>38322</c:v>
                </c:pt>
                <c:pt idx="15">
                  <c:v>38504</c:v>
                </c:pt>
                <c:pt idx="16">
                  <c:v>38687</c:v>
                </c:pt>
                <c:pt idx="17">
                  <c:v>38869</c:v>
                </c:pt>
                <c:pt idx="18">
                  <c:v>39052</c:v>
                </c:pt>
                <c:pt idx="19">
                  <c:v>39234</c:v>
                </c:pt>
                <c:pt idx="20">
                  <c:v>39417</c:v>
                </c:pt>
                <c:pt idx="21">
                  <c:v>39600</c:v>
                </c:pt>
                <c:pt idx="22">
                  <c:v>39783</c:v>
                </c:pt>
                <c:pt idx="23">
                  <c:v>39965</c:v>
                </c:pt>
                <c:pt idx="24">
                  <c:v>40148</c:v>
                </c:pt>
                <c:pt idx="25">
                  <c:v>40330</c:v>
                </c:pt>
                <c:pt idx="26">
                  <c:v>40513</c:v>
                </c:pt>
                <c:pt idx="27">
                  <c:v>40695</c:v>
                </c:pt>
              </c:numCache>
            </c:numRef>
          </c:cat>
          <c:val>
            <c:numRef>
              <c:f>Sheet1!$B$2:$B$29</c:f>
              <c:numCache>
                <c:formatCode>#,##0</c:formatCode>
                <c:ptCount val="28"/>
                <c:pt idx="0">
                  <c:v>15643</c:v>
                </c:pt>
                <c:pt idx="1">
                  <c:v>15347</c:v>
                </c:pt>
                <c:pt idx="2">
                  <c:v>14272</c:v>
                </c:pt>
                <c:pt idx="3">
                  <c:v>13680</c:v>
                </c:pt>
                <c:pt idx="4">
                  <c:v>12871</c:v>
                </c:pt>
                <c:pt idx="5">
                  <c:v>13183</c:v>
                </c:pt>
                <c:pt idx="6">
                  <c:v>13645</c:v>
                </c:pt>
                <c:pt idx="7">
                  <c:v>12690</c:v>
                </c:pt>
                <c:pt idx="8">
                  <c:v>13247</c:v>
                </c:pt>
                <c:pt idx="9">
                  <c:v>12850</c:v>
                </c:pt>
                <c:pt idx="10">
                  <c:v>13467</c:v>
                </c:pt>
                <c:pt idx="11">
                  <c:v>13063</c:v>
                </c:pt>
                <c:pt idx="12">
                  <c:v>12540</c:v>
                </c:pt>
                <c:pt idx="13">
                  <c:v>12791</c:v>
                </c:pt>
                <c:pt idx="14">
                  <c:v>12599</c:v>
                </c:pt>
                <c:pt idx="15">
                  <c:v>12798</c:v>
                </c:pt>
                <c:pt idx="16">
                  <c:v>14026</c:v>
                </c:pt>
                <c:pt idx="17">
                  <c:v>14068</c:v>
                </c:pt>
                <c:pt idx="18">
                  <c:v>14912</c:v>
                </c:pt>
                <c:pt idx="19">
                  <c:v>15807</c:v>
                </c:pt>
                <c:pt idx="20">
                  <c:v>16557</c:v>
                </c:pt>
                <c:pt idx="21" formatCode="General">
                  <c:v>18347</c:v>
                </c:pt>
                <c:pt idx="22">
                  <c:v>19081</c:v>
                </c:pt>
                <c:pt idx="23" formatCode="General">
                  <c:v>19596</c:v>
                </c:pt>
                <c:pt idx="24" formatCode="General">
                  <c:v>19342</c:v>
                </c:pt>
                <c:pt idx="25" formatCode="General">
                  <c:v>19632</c:v>
                </c:pt>
                <c:pt idx="26" formatCode="General">
                  <c:v>19357</c:v>
                </c:pt>
                <c:pt idx="27" formatCode="General">
                  <c:v>19937</c:v>
                </c:pt>
              </c:numCache>
            </c:numRef>
          </c:val>
        </c:ser>
        <c:marker val="1"/>
        <c:axId val="143445376"/>
        <c:axId val="143443840"/>
      </c:lineChart>
      <c:dateAx>
        <c:axId val="143428224"/>
        <c:scaling>
          <c:orientation val="minMax"/>
        </c:scaling>
        <c:axPos val="b"/>
        <c:numFmt formatCode="mmm\-yy" sourceLinked="1"/>
        <c:tickLblPos val="nextTo"/>
        <c:crossAx val="143442304"/>
        <c:crosses val="autoZero"/>
        <c:auto val="1"/>
        <c:lblOffset val="100"/>
        <c:baseTimeUnit val="months"/>
        <c:majorUnit val="6"/>
        <c:majorTimeUnit val="months"/>
      </c:dateAx>
      <c:valAx>
        <c:axId val="14344230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43428224"/>
        <c:crosses val="autoZero"/>
        <c:crossBetween val="between"/>
      </c:valAx>
      <c:valAx>
        <c:axId val="143443840"/>
        <c:scaling>
          <c:orientation val="minMax"/>
        </c:scaling>
        <c:axPos val="r"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43445376"/>
        <c:crosses val="max"/>
        <c:crossBetween val="between"/>
      </c:valAx>
      <c:dateAx>
        <c:axId val="143445376"/>
        <c:scaling>
          <c:orientation val="minMax"/>
        </c:scaling>
        <c:delete val="1"/>
        <c:axPos val="b"/>
        <c:numFmt formatCode="mmm\-yy" sourceLinked="1"/>
        <c:tickLblPos val="none"/>
        <c:crossAx val="143443840"/>
        <c:crosses val="autoZero"/>
        <c:auto val="1"/>
        <c:lblOffset val="100"/>
        <c:baseTimeUnit val="months"/>
      </c:dateAx>
    </c:plotArea>
    <c:legend>
      <c:legendPos val="t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2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Sheet1!$B$2:$J$2</c:f>
              <c:numCache>
                <c:formatCode>0.00%</c:formatCode>
                <c:ptCount val="9"/>
                <c:pt idx="0">
                  <c:v>0.15100000000000025</c:v>
                </c:pt>
                <c:pt idx="1">
                  <c:v>0.16619999999999999</c:v>
                </c:pt>
                <c:pt idx="2">
                  <c:v>0.15300000000000025</c:v>
                </c:pt>
                <c:pt idx="3">
                  <c:v>0.15300000000000025</c:v>
                </c:pt>
                <c:pt idx="4">
                  <c:v>0.18200000000000024</c:v>
                </c:pt>
                <c:pt idx="5">
                  <c:v>0.16400000000000001</c:v>
                </c:pt>
                <c:pt idx="6">
                  <c:v>0.18900000000000028</c:v>
                </c:pt>
                <c:pt idx="7">
                  <c:v>0.21000000000000021</c:v>
                </c:pt>
                <c:pt idx="8" formatCode="0%">
                  <c:v>0.23</c:v>
                </c:pt>
              </c:numCache>
            </c:numRef>
          </c:val>
        </c:ser>
        <c:axId val="143558144"/>
        <c:axId val="143559680"/>
      </c:barChart>
      <c:catAx>
        <c:axId val="143558144"/>
        <c:scaling>
          <c:orientation val="minMax"/>
        </c:scaling>
        <c:axPos val="b"/>
        <c:tickLblPos val="nextTo"/>
        <c:crossAx val="143559680"/>
        <c:crosses val="autoZero"/>
        <c:auto val="1"/>
        <c:lblAlgn val="ctr"/>
        <c:lblOffset val="100"/>
      </c:catAx>
      <c:valAx>
        <c:axId val="143559680"/>
        <c:scaling>
          <c:orientation val="minMax"/>
        </c:scaling>
        <c:axPos val="l"/>
        <c:majorGridlines/>
        <c:numFmt formatCode="0.00%" sourceLinked="1"/>
        <c:tickLblPos val="nextTo"/>
        <c:crossAx val="14355814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>
        <c:manualLayout>
          <c:layoutTarget val="inner"/>
          <c:xMode val="edge"/>
          <c:yMode val="edge"/>
          <c:x val="0.25072046109510088"/>
          <c:y val="3.0848329048843211E-2"/>
          <c:w val="0.72190201729106662"/>
          <c:h val="0.8817480719794346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Jun-10</c:v>
                </c:pt>
              </c:strCache>
            </c:strRef>
          </c:tx>
          <c:spPr>
            <a:solidFill>
              <a:schemeClr val="accent2"/>
            </a:solidFill>
            <a:ln w="15283">
              <a:solidFill>
                <a:schemeClr val="tx1"/>
              </a:solidFill>
              <a:prstDash val="solid"/>
            </a:ln>
          </c:spPr>
          <c:cat>
            <c:strRef>
              <c:f>Sheet1!$A$2:$A$20</c:f>
              <c:strCache>
                <c:ptCount val="19"/>
                <c:pt idx="0">
                  <c:v>Agricultural</c:v>
                </c:pt>
                <c:pt idx="1">
                  <c:v>Architecture</c:v>
                </c:pt>
                <c:pt idx="2">
                  <c:v>Mechanical building Services</c:v>
                </c:pt>
                <c:pt idx="3">
                  <c:v>Civil</c:v>
                </c:pt>
                <c:pt idx="4">
                  <c:v>Electrical / Electronic</c:v>
                </c:pt>
                <c:pt idx="5">
                  <c:v>Environmental</c:v>
                </c:pt>
                <c:pt idx="6">
                  <c:v>Facilities</c:v>
                </c:pt>
                <c:pt idx="7">
                  <c:v>Geotechnical</c:v>
                </c:pt>
                <c:pt idx="8">
                  <c:v>Industrial Process / Chemical</c:v>
                </c:pt>
                <c:pt idx="9">
                  <c:v>GIS</c:v>
                </c:pt>
                <c:pt idx="10">
                  <c:v>Hydraulics</c:v>
                </c:pt>
                <c:pt idx="11">
                  <c:v>Information Systems / Technology</c:v>
                </c:pt>
                <c:pt idx="12">
                  <c:v>Marine</c:v>
                </c:pt>
                <c:pt idx="13">
                  <c:v>Mechanical</c:v>
                </c:pt>
                <c:pt idx="14">
                  <c:v>Mining</c:v>
                </c:pt>
                <c:pt idx="15">
                  <c:v>Project Management</c:v>
                </c:pt>
                <c:pt idx="16">
                  <c:v>Quantity Surveying</c:v>
                </c:pt>
                <c:pt idx="17">
                  <c:v>Structural</c:v>
                </c:pt>
                <c:pt idx="18">
                  <c:v>Town planning</c:v>
                </c:pt>
              </c:strCache>
            </c:strRef>
          </c:cat>
          <c:val>
            <c:numRef>
              <c:f>Sheet1!$B$2:$B$20</c:f>
              <c:numCache>
                <c:formatCode>0.00%</c:formatCode>
                <c:ptCount val="19"/>
                <c:pt idx="0">
                  <c:v>8.4933874083298246E-3</c:v>
                </c:pt>
                <c:pt idx="1">
                  <c:v>2.2083700744732005E-3</c:v>
                </c:pt>
                <c:pt idx="2">
                  <c:v>3.4671108970078156E-2</c:v>
                </c:pt>
                <c:pt idx="3">
                  <c:v>0.30041528605688539</c:v>
                </c:pt>
                <c:pt idx="4">
                  <c:v>5.8058768645522639E-2</c:v>
                </c:pt>
                <c:pt idx="5">
                  <c:v>4.6512827831893769E-2</c:v>
                </c:pt>
                <c:pt idx="6">
                  <c:v>1.5851854361845701E-2</c:v>
                </c:pt>
                <c:pt idx="7">
                  <c:v>7.0198726836577501E-3</c:v>
                </c:pt>
                <c:pt idx="8">
                  <c:v>6.0938477253274913E-2</c:v>
                </c:pt>
                <c:pt idx="9">
                  <c:v>8.1883272944436227E-3</c:v>
                </c:pt>
                <c:pt idx="10">
                  <c:v>5.5897228552250523E-3</c:v>
                </c:pt>
                <c:pt idx="11">
                  <c:v>6.5417177726697171E-3</c:v>
                </c:pt>
                <c:pt idx="12">
                  <c:v>1.0800070464043543E-2</c:v>
                </c:pt>
                <c:pt idx="13">
                  <c:v>2.9822291268881307E-2</c:v>
                </c:pt>
                <c:pt idx="14">
                  <c:v>4.8785776935738531E-2</c:v>
                </c:pt>
                <c:pt idx="15">
                  <c:v>0.10775183785707237</c:v>
                </c:pt>
                <c:pt idx="16">
                  <c:v>1.7338416456719199E-3</c:v>
                </c:pt>
                <c:pt idx="17">
                  <c:v>0.23855403599709873</c:v>
                </c:pt>
                <c:pt idx="18">
                  <c:v>8.0624246231959223E-3</c:v>
                </c:pt>
              </c:numCache>
            </c:numRef>
          </c:val>
        </c:ser>
        <c:axId val="150141952"/>
        <c:axId val="150176512"/>
      </c:barChart>
      <c:catAx>
        <c:axId val="150141952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spPr>
          <a:ln w="38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0176512"/>
        <c:crosses val="autoZero"/>
        <c:lblAlgn val="ctr"/>
        <c:lblOffset val="100"/>
        <c:tickLblSkip val="1"/>
        <c:tickMarkSkip val="1"/>
      </c:catAx>
      <c:valAx>
        <c:axId val="150176512"/>
        <c:scaling>
          <c:orientation val="minMax"/>
        </c:scaling>
        <c:axPos val="b"/>
        <c:numFmt formatCode="0%" sourceLinked="0"/>
        <c:tickLblPos val="nextTo"/>
        <c:spPr>
          <a:ln w="38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0141952"/>
        <c:crosses val="autoZero"/>
        <c:crossBetween val="between"/>
      </c:valAx>
      <c:spPr>
        <a:noFill/>
        <a:ln w="3056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itchFamily="34" charset="0"/>
          <a:ea typeface="Arial Black"/>
          <a:cs typeface="Arial" pitchFamily="34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4"/>
  <c:chart>
    <c:autoTitleDeleted val="1"/>
    <c:plotArea>
      <c:layout>
        <c:manualLayout>
          <c:layoutTarget val="inner"/>
          <c:xMode val="edge"/>
          <c:yMode val="edge"/>
          <c:x val="0.2468085106382979"/>
          <c:y val="3.2697547683923932E-2"/>
          <c:w val="0.72198581560283903"/>
          <c:h val="0.8664850136239818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Change last 12 months</c:v>
                </c:pt>
              </c:strCache>
            </c:strRef>
          </c:tx>
          <c:cat>
            <c:strRef>
              <c:f>Sheet1!$A$2:$A$20</c:f>
              <c:strCache>
                <c:ptCount val="19"/>
                <c:pt idx="0">
                  <c:v>Agricultural</c:v>
                </c:pt>
                <c:pt idx="1">
                  <c:v>Architecture</c:v>
                </c:pt>
                <c:pt idx="2">
                  <c:v>Mechanical building Services</c:v>
                </c:pt>
                <c:pt idx="3">
                  <c:v>Civil</c:v>
                </c:pt>
                <c:pt idx="4">
                  <c:v>Electrical / Electronic</c:v>
                </c:pt>
                <c:pt idx="5">
                  <c:v>Environmental</c:v>
                </c:pt>
                <c:pt idx="6">
                  <c:v>Facilities</c:v>
                </c:pt>
                <c:pt idx="7">
                  <c:v>Geotechnical</c:v>
                </c:pt>
                <c:pt idx="8">
                  <c:v>Industrial Process / Chemical</c:v>
                </c:pt>
                <c:pt idx="9">
                  <c:v>GIS</c:v>
                </c:pt>
                <c:pt idx="10">
                  <c:v>Hydraulics</c:v>
                </c:pt>
                <c:pt idx="11">
                  <c:v>Information Systems / Technology</c:v>
                </c:pt>
                <c:pt idx="12">
                  <c:v>Marine</c:v>
                </c:pt>
                <c:pt idx="13">
                  <c:v>Mechanical</c:v>
                </c:pt>
                <c:pt idx="14">
                  <c:v>Mining</c:v>
                </c:pt>
                <c:pt idx="15">
                  <c:v>Project Management</c:v>
                </c:pt>
                <c:pt idx="16">
                  <c:v>Quantity Surveying</c:v>
                </c:pt>
                <c:pt idx="17">
                  <c:v>Structural</c:v>
                </c:pt>
                <c:pt idx="18">
                  <c:v>Town planning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1.2921225020552575E-3</c:v>
                </c:pt>
                <c:pt idx="1">
                  <c:v>2.2083700744732005E-3</c:v>
                </c:pt>
                <c:pt idx="2">
                  <c:v>1.8233284753740402E-2</c:v>
                </c:pt>
                <c:pt idx="3">
                  <c:v>-0.13549952567597964</c:v>
                </c:pt>
                <c:pt idx="4">
                  <c:v>1.4753953100816758E-2</c:v>
                </c:pt>
                <c:pt idx="5">
                  <c:v>-8.7634164503473833E-2</c:v>
                </c:pt>
                <c:pt idx="6">
                  <c:v>2.1031287385764115E-3</c:v>
                </c:pt>
                <c:pt idx="7">
                  <c:v>2.1659831847222416E-3</c:v>
                </c:pt>
                <c:pt idx="8">
                  <c:v>5.5623386929459825E-2</c:v>
                </c:pt>
                <c:pt idx="9">
                  <c:v>-5.261207410818358E-4</c:v>
                </c:pt>
                <c:pt idx="10">
                  <c:v>2.7882165462700085E-5</c:v>
                </c:pt>
                <c:pt idx="11">
                  <c:v>-4.2632510538767095E-3</c:v>
                </c:pt>
                <c:pt idx="12">
                  <c:v>7.9413334968461285E-3</c:v>
                </c:pt>
                <c:pt idx="13">
                  <c:v>8.5164068563875241E-3</c:v>
                </c:pt>
                <c:pt idx="14">
                  <c:v>1.7399234825337909E-2</c:v>
                </c:pt>
                <c:pt idx="15">
                  <c:v>1.4674417190165399E-2</c:v>
                </c:pt>
                <c:pt idx="16">
                  <c:v>-1.4414887587293772E-3</c:v>
                </c:pt>
                <c:pt idx="17">
                  <c:v>7.9343353954714771E-2</c:v>
                </c:pt>
                <c:pt idx="18">
                  <c:v>5.0816929603827591E-3</c:v>
                </c:pt>
              </c:numCache>
            </c:numRef>
          </c:val>
        </c:ser>
        <c:axId val="150286720"/>
        <c:axId val="150288256"/>
      </c:barChart>
      <c:catAx>
        <c:axId val="1502867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50288256"/>
        <c:crosses val="autoZero"/>
        <c:lblAlgn val="ctr"/>
        <c:lblOffset val="100"/>
        <c:tickLblSkip val="1"/>
        <c:tickMarkSkip val="1"/>
      </c:catAx>
      <c:valAx>
        <c:axId val="150288256"/>
        <c:scaling>
          <c:orientation val="minMax"/>
        </c:scaling>
        <c:axPos val="b"/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0286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Structural</c:v>
                </c:pt>
              </c:strCache>
            </c:strRef>
          </c:tx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Sheet1!$B$3:$J$3</c:f>
              <c:numCache>
                <c:formatCode>#,##0</c:formatCode>
                <c:ptCount val="9"/>
                <c:pt idx="0">
                  <c:v>475</c:v>
                </c:pt>
                <c:pt idx="1">
                  <c:v>465</c:v>
                </c:pt>
                <c:pt idx="2">
                  <c:v>551</c:v>
                </c:pt>
                <c:pt idx="3">
                  <c:v>574</c:v>
                </c:pt>
                <c:pt idx="4">
                  <c:v>801</c:v>
                </c:pt>
                <c:pt idx="5">
                  <c:v>1233</c:v>
                </c:pt>
                <c:pt idx="6">
                  <c:v>1459</c:v>
                </c:pt>
                <c:pt idx="7">
                  <c:v>1263.8899999999999</c:v>
                </c:pt>
                <c:pt idx="8">
                  <c:v>1555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Proj Mang</c:v>
                </c:pt>
              </c:strCache>
            </c:strRef>
          </c:tx>
          <c:spPr>
            <a:ln>
              <a:solidFill>
                <a:srgbClr val="FFFFFF">
                  <a:lumMod val="65000"/>
                </a:srgbClr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Sheet1!$B$4:$J$4</c:f>
              <c:numCache>
                <c:formatCode>#,##0</c:formatCode>
                <c:ptCount val="9"/>
                <c:pt idx="0">
                  <c:v>461</c:v>
                </c:pt>
                <c:pt idx="1">
                  <c:v>320</c:v>
                </c:pt>
                <c:pt idx="2">
                  <c:v>283</c:v>
                </c:pt>
                <c:pt idx="3">
                  <c:v>356</c:v>
                </c:pt>
                <c:pt idx="4">
                  <c:v>442</c:v>
                </c:pt>
                <c:pt idx="5">
                  <c:v>495</c:v>
                </c:pt>
                <c:pt idx="6">
                  <c:v>663</c:v>
                </c:pt>
                <c:pt idx="7">
                  <c:v>783.1</c:v>
                </c:pt>
                <c:pt idx="8">
                  <c:v>814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Mining</c:v>
                </c:pt>
              </c:strCache>
            </c:strRef>
          </c:tx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Sheet1!$B$5:$J$5</c:f>
              <c:numCache>
                <c:formatCode>#,##0</c:formatCode>
                <c:ptCount val="9"/>
                <c:pt idx="0">
                  <c:v>2</c:v>
                </c:pt>
                <c:pt idx="1">
                  <c:v>18</c:v>
                </c:pt>
                <c:pt idx="2">
                  <c:v>41</c:v>
                </c:pt>
                <c:pt idx="3">
                  <c:v>58</c:v>
                </c:pt>
                <c:pt idx="4">
                  <c:v>178</c:v>
                </c:pt>
                <c:pt idx="5">
                  <c:v>67</c:v>
                </c:pt>
                <c:pt idx="6">
                  <c:v>105</c:v>
                </c:pt>
                <c:pt idx="7">
                  <c:v>532.22</c:v>
                </c:pt>
                <c:pt idx="8">
                  <c:v>338</c:v>
                </c:pt>
              </c:numCache>
            </c:numRef>
          </c:val>
        </c:ser>
        <c:marker val="1"/>
        <c:axId val="150373504"/>
        <c:axId val="150375040"/>
      </c:lineChar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Civil - right axis</c:v>
                </c:pt>
              </c:strCache>
            </c:strRef>
          </c:tx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strCache>
            </c:strRef>
          </c:cat>
          <c:val>
            <c:numRef>
              <c:f>Sheet1!$B$2:$J$2</c:f>
              <c:numCache>
                <c:formatCode>#,##0</c:formatCode>
                <c:ptCount val="9"/>
                <c:pt idx="0">
                  <c:v>1926</c:v>
                </c:pt>
                <c:pt idx="1">
                  <c:v>1745</c:v>
                </c:pt>
                <c:pt idx="2">
                  <c:v>1869</c:v>
                </c:pt>
                <c:pt idx="3">
                  <c:v>2041</c:v>
                </c:pt>
                <c:pt idx="4">
                  <c:v>2392</c:v>
                </c:pt>
                <c:pt idx="5">
                  <c:v>3234</c:v>
                </c:pt>
                <c:pt idx="6">
                  <c:v>5576</c:v>
                </c:pt>
                <c:pt idx="7">
                  <c:v>4760.46</c:v>
                </c:pt>
                <c:pt idx="8">
                  <c:v>3751</c:v>
                </c:pt>
              </c:numCache>
            </c:numRef>
          </c:val>
        </c:ser>
        <c:marker val="1"/>
        <c:axId val="150382464"/>
        <c:axId val="150380928"/>
      </c:lineChart>
      <c:catAx>
        <c:axId val="150373504"/>
        <c:scaling>
          <c:orientation val="minMax"/>
        </c:scaling>
        <c:axPos val="b"/>
        <c:numFmt formatCode="mmm\-yy" sourceLinked="1"/>
        <c:tickLblPos val="nextTo"/>
        <c:crossAx val="150375040"/>
        <c:crosses val="autoZero"/>
        <c:auto val="1"/>
        <c:lblAlgn val="ctr"/>
        <c:lblOffset val="100"/>
        <c:tickLblSkip val="1"/>
      </c:catAx>
      <c:valAx>
        <c:axId val="150375040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50373504"/>
        <c:crosses val="autoZero"/>
        <c:crossBetween val="between"/>
      </c:valAx>
      <c:valAx>
        <c:axId val="150380928"/>
        <c:scaling>
          <c:orientation val="minMax"/>
        </c:scaling>
        <c:axPos val="r"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50382464"/>
        <c:crosses val="max"/>
        <c:crossBetween val="between"/>
      </c:valAx>
      <c:catAx>
        <c:axId val="150382464"/>
        <c:scaling>
          <c:orientation val="minMax"/>
        </c:scaling>
        <c:delete val="1"/>
        <c:axPos val="b"/>
        <c:numFmt formatCode="mmm\-yy" sourceLinked="1"/>
        <c:tickLblPos val="none"/>
        <c:crossAx val="150380928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legend>
      <c:legendPos val="t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Dec-09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Water</c:v>
                </c:pt>
                <c:pt idx="1">
                  <c:v>Transportation</c:v>
                </c:pt>
                <c:pt idx="2">
                  <c:v>Energy</c:v>
                </c:pt>
                <c:pt idx="3">
                  <c:v>Mining / Quarrying</c:v>
                </c:pt>
                <c:pt idx="4">
                  <c:v>Education</c:v>
                </c:pt>
                <c:pt idx="5">
                  <c:v>Health</c:v>
                </c:pt>
                <c:pt idx="6">
                  <c:v>Tourism/Leisure</c:v>
                </c:pt>
                <c:pt idx="7">
                  <c:v>Housing</c:v>
                </c:pt>
                <c:pt idx="8">
                  <c:v>Commercial</c:v>
                </c:pt>
                <c:pt idx="9">
                  <c:v>Agriculture / Forestry / Fishing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0.15029660400660841</c:v>
                </c:pt>
                <c:pt idx="1">
                  <c:v>0.33992579720073646</c:v>
                </c:pt>
                <c:pt idx="2">
                  <c:v>2.3290672426968292E-2</c:v>
                </c:pt>
                <c:pt idx="3">
                  <c:v>1.8897367068280622E-2</c:v>
                </c:pt>
                <c:pt idx="4">
                  <c:v>8.7920607676922405E-3</c:v>
                </c:pt>
                <c:pt idx="5">
                  <c:v>7.1722263765723734E-3</c:v>
                </c:pt>
                <c:pt idx="6">
                  <c:v>3.0623155474046072E-3</c:v>
                </c:pt>
                <c:pt idx="7">
                  <c:v>0.12254276069618454</c:v>
                </c:pt>
                <c:pt idx="8">
                  <c:v>0.28833177753480455</c:v>
                </c:pt>
                <c:pt idx="9">
                  <c:v>1.9675938343197731E-2</c:v>
                </c:pt>
                <c:pt idx="10">
                  <c:v>1.8012480031553545E-2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Jun-10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Water</c:v>
                </c:pt>
                <c:pt idx="1">
                  <c:v>Transportation</c:v>
                </c:pt>
                <c:pt idx="2">
                  <c:v>Energy</c:v>
                </c:pt>
                <c:pt idx="3">
                  <c:v>Mining / Quarrying</c:v>
                </c:pt>
                <c:pt idx="4">
                  <c:v>Education</c:v>
                </c:pt>
                <c:pt idx="5">
                  <c:v>Health</c:v>
                </c:pt>
                <c:pt idx="6">
                  <c:v>Tourism/Leisure</c:v>
                </c:pt>
                <c:pt idx="7">
                  <c:v>Housing</c:v>
                </c:pt>
                <c:pt idx="8">
                  <c:v>Commercial</c:v>
                </c:pt>
                <c:pt idx="9">
                  <c:v>Agriculture / Forestry / Fishing</c:v>
                </c:pt>
                <c:pt idx="10">
                  <c:v>Other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0.14574873063916777</c:v>
                </c:pt>
                <c:pt idx="1">
                  <c:v>0.37572824965788593</c:v>
                </c:pt>
                <c:pt idx="2">
                  <c:v>2.0715241765746011E-2</c:v>
                </c:pt>
                <c:pt idx="3">
                  <c:v>3.5254330628983574E-2</c:v>
                </c:pt>
                <c:pt idx="4">
                  <c:v>9.777236528618307E-3</c:v>
                </c:pt>
                <c:pt idx="5">
                  <c:v>5.7245813003420553E-3</c:v>
                </c:pt>
                <c:pt idx="6">
                  <c:v>4.6262383731522031E-4</c:v>
                </c:pt>
                <c:pt idx="7">
                  <c:v>0.12738877087509001</c:v>
                </c:pt>
                <c:pt idx="8">
                  <c:v>0.22032356291415514</c:v>
                </c:pt>
                <c:pt idx="9">
                  <c:v>2.6487842016493467E-2</c:v>
                </c:pt>
                <c:pt idx="10">
                  <c:v>3.2388829836204155E-2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Dec-10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Water</c:v>
                </c:pt>
                <c:pt idx="1">
                  <c:v>Transportation</c:v>
                </c:pt>
                <c:pt idx="2">
                  <c:v>Energy</c:v>
                </c:pt>
                <c:pt idx="3">
                  <c:v>Mining / Quarrying</c:v>
                </c:pt>
                <c:pt idx="4">
                  <c:v>Education</c:v>
                </c:pt>
                <c:pt idx="5">
                  <c:v>Health</c:v>
                </c:pt>
                <c:pt idx="6">
                  <c:v>Tourism/Leisure</c:v>
                </c:pt>
                <c:pt idx="7">
                  <c:v>Housing</c:v>
                </c:pt>
                <c:pt idx="8">
                  <c:v>Commercial</c:v>
                </c:pt>
                <c:pt idx="9">
                  <c:v>Agriculture / Forestry / Fishing</c:v>
                </c:pt>
                <c:pt idx="10">
                  <c:v>Other</c:v>
                </c:pt>
              </c:strCache>
            </c:strRef>
          </c:cat>
          <c:val>
            <c:numRef>
              <c:f>Sheet1!$D$2:$D$12</c:f>
              <c:numCache>
                <c:formatCode>0.0%</c:formatCode>
                <c:ptCount val="11"/>
                <c:pt idx="0">
                  <c:v>0.13951092785684521</c:v>
                </c:pt>
                <c:pt idx="1">
                  <c:v>0.32475030514611247</c:v>
                </c:pt>
                <c:pt idx="2">
                  <c:v>3.4125583445028085E-2</c:v>
                </c:pt>
                <c:pt idx="3">
                  <c:v>8.292855844292954E-2</c:v>
                </c:pt>
                <c:pt idx="4">
                  <c:v>5.2694512848799483E-3</c:v>
                </c:pt>
                <c:pt idx="5">
                  <c:v>4.3358326372131524E-3</c:v>
                </c:pt>
                <c:pt idx="6">
                  <c:v>5.2338239569835936E-4</c:v>
                </c:pt>
                <c:pt idx="7">
                  <c:v>0.16782126675392242</c:v>
                </c:pt>
                <c:pt idx="8">
                  <c:v>0.18094582637799436</c:v>
                </c:pt>
                <c:pt idx="9">
                  <c:v>3.3346744683536649E-2</c:v>
                </c:pt>
                <c:pt idx="10">
                  <c:v>2.6442120975840481E-2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Jun-11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Water</c:v>
                </c:pt>
                <c:pt idx="1">
                  <c:v>Transportation</c:v>
                </c:pt>
                <c:pt idx="2">
                  <c:v>Energy</c:v>
                </c:pt>
                <c:pt idx="3">
                  <c:v>Mining / Quarrying</c:v>
                </c:pt>
                <c:pt idx="4">
                  <c:v>Education</c:v>
                </c:pt>
                <c:pt idx="5">
                  <c:v>Health</c:v>
                </c:pt>
                <c:pt idx="6">
                  <c:v>Tourism/Leisure</c:v>
                </c:pt>
                <c:pt idx="7">
                  <c:v>Housing</c:v>
                </c:pt>
                <c:pt idx="8">
                  <c:v>Commercial</c:v>
                </c:pt>
                <c:pt idx="9">
                  <c:v>Agriculture / Forestry / Fishing</c:v>
                </c:pt>
                <c:pt idx="10">
                  <c:v>Other</c:v>
                </c:pt>
              </c:strCache>
            </c:strRef>
          </c:cat>
          <c:val>
            <c:numRef>
              <c:f>Sheet1!$E$2:$E$12</c:f>
              <c:numCache>
                <c:formatCode>0.0%</c:formatCode>
                <c:ptCount val="11"/>
                <c:pt idx="0">
                  <c:v>9.7168632190772528E-2</c:v>
                </c:pt>
                <c:pt idx="1">
                  <c:v>0.22839617172413071</c:v>
                </c:pt>
                <c:pt idx="2">
                  <c:v>7.7964816135016574E-2</c:v>
                </c:pt>
                <c:pt idx="3">
                  <c:v>9.7514865838636264E-2</c:v>
                </c:pt>
                <c:pt idx="4">
                  <c:v>6.6280210694131423E-3</c:v>
                </c:pt>
                <c:pt idx="5">
                  <c:v>9.4364782697568053E-3</c:v>
                </c:pt>
                <c:pt idx="6">
                  <c:v>7.1112120985621754E-3</c:v>
                </c:pt>
                <c:pt idx="7">
                  <c:v>0.11959181618287315</c:v>
                </c:pt>
                <c:pt idx="8">
                  <c:v>0.21330670663052781</c:v>
                </c:pt>
                <c:pt idx="9">
                  <c:v>1.765974252233599E-2</c:v>
                </c:pt>
                <c:pt idx="10">
                  <c:v>0.12522153733797559</c:v>
                </c:pt>
              </c:numCache>
            </c:numRef>
          </c:val>
        </c:ser>
        <c:axId val="150234624"/>
        <c:axId val="150236160"/>
      </c:barChart>
      <c:catAx>
        <c:axId val="150234624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50236160"/>
        <c:crosses val="autoZero"/>
        <c:auto val="1"/>
        <c:lblAlgn val="ctr"/>
        <c:lblOffset val="100"/>
      </c:catAx>
      <c:valAx>
        <c:axId val="150236160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crossAx val="150234624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1260.8372271773696</c:v>
                </c:pt>
                <c:pt idx="1">
                  <c:v>1269.5550656042371</c:v>
                </c:pt>
                <c:pt idx="2">
                  <c:v>1267.7571494794558</c:v>
                </c:pt>
                <c:pt idx="3">
                  <c:v>1523.7704615852751</c:v>
                </c:pt>
                <c:pt idx="4">
                  <c:v>1850.2028633973357</c:v>
                </c:pt>
                <c:pt idx="5">
                  <c:v>1857.4342774178428</c:v>
                </c:pt>
                <c:pt idx="6">
                  <c:v>1581.4895198090717</c:v>
                </c:pt>
                <c:pt idx="7">
                  <c:v>1287.5935433195848</c:v>
                </c:pt>
                <c:pt idx="8">
                  <c:v>1244.089302424265</c:v>
                </c:pt>
                <c:pt idx="9">
                  <c:v>1072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Transportation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1575.10829742752</c:v>
                </c:pt>
                <c:pt idx="1">
                  <c:v>1825.5426447354148</c:v>
                </c:pt>
                <c:pt idx="2">
                  <c:v>1974.2229472776198</c:v>
                </c:pt>
                <c:pt idx="3">
                  <c:v>2944.1367428534122</c:v>
                </c:pt>
                <c:pt idx="4">
                  <c:v>3646.0321693376263</c:v>
                </c:pt>
                <c:pt idx="5">
                  <c:v>3037.888761381535</c:v>
                </c:pt>
                <c:pt idx="6">
                  <c:v>2819.0418014533743</c:v>
                </c:pt>
                <c:pt idx="7">
                  <c:v>3113.6840084041537</c:v>
                </c:pt>
                <c:pt idx="8">
                  <c:v>3055.3836014782378</c:v>
                </c:pt>
                <c:pt idx="9">
                  <c:v>2506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Energy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Sheet1!$D$2:$D$11</c:f>
              <c:numCache>
                <c:formatCode>#,##0</c:formatCode>
                <c:ptCount val="10"/>
                <c:pt idx="0">
                  <c:v>439.91337724526932</c:v>
                </c:pt>
                <c:pt idx="1">
                  <c:v>370.72885698509151</c:v>
                </c:pt>
                <c:pt idx="2">
                  <c:v>325.95119226102145</c:v>
                </c:pt>
                <c:pt idx="3">
                  <c:v>302.60464099108572</c:v>
                </c:pt>
                <c:pt idx="4">
                  <c:v>432.84937039336813</c:v>
                </c:pt>
                <c:pt idx="5">
                  <c:v>462.87469330205931</c:v>
                </c:pt>
                <c:pt idx="6">
                  <c:v>275.37265316693868</c:v>
                </c:pt>
                <c:pt idx="7">
                  <c:v>191.35156720680135</c:v>
                </c:pt>
                <c:pt idx="8">
                  <c:v>239.00260431499581</c:v>
                </c:pt>
                <c:pt idx="9">
                  <c:v>522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Health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Sheet1!$E$2:$E$11</c:f>
              <c:numCache>
                <c:formatCode>#,##0</c:formatCode>
                <c:ptCount val="10"/>
                <c:pt idx="0">
                  <c:v>191.59485779035509</c:v>
                </c:pt>
                <c:pt idx="1">
                  <c:v>158.25678603420238</c:v>
                </c:pt>
                <c:pt idx="2">
                  <c:v>161.7540137429109</c:v>
                </c:pt>
                <c:pt idx="3">
                  <c:v>142.42146135188636</c:v>
                </c:pt>
                <c:pt idx="4">
                  <c:v>125.27856236855598</c:v>
                </c:pt>
                <c:pt idx="5">
                  <c:v>111.62978599008565</c:v>
                </c:pt>
                <c:pt idx="6">
                  <c:v>84.382339419724076</c:v>
                </c:pt>
                <c:pt idx="7">
                  <c:v>56.063370799268306</c:v>
                </c:pt>
                <c:pt idx="8">
                  <c:v>43.889767006289603</c:v>
                </c:pt>
                <c:pt idx="9">
                  <c:v>64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Housing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Sheet1!$F$2:$F$11</c:f>
              <c:numCache>
                <c:formatCode>#,##0</c:formatCode>
                <c:ptCount val="10"/>
                <c:pt idx="0">
                  <c:v>451.59326342005926</c:v>
                </c:pt>
                <c:pt idx="1">
                  <c:v>503.1177367169762</c:v>
                </c:pt>
                <c:pt idx="2">
                  <c:v>689.81699516942547</c:v>
                </c:pt>
                <c:pt idx="3">
                  <c:v>836.11100866767822</c:v>
                </c:pt>
                <c:pt idx="4">
                  <c:v>710.11515052456753</c:v>
                </c:pt>
                <c:pt idx="5">
                  <c:v>801.32272077685684</c:v>
                </c:pt>
                <c:pt idx="6">
                  <c:v>1058.851306995851</c:v>
                </c:pt>
                <c:pt idx="7">
                  <c:v>1087.2309022476788</c:v>
                </c:pt>
                <c:pt idx="8">
                  <c:v>1286.9331953735591</c:v>
                </c:pt>
                <c:pt idx="9">
                  <c:v>1303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Commercial</c:v>
                </c:pt>
              </c:strCache>
            </c:strRef>
          </c:tx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Sheet1!$G$2:$G$11</c:f>
              <c:numCache>
                <c:formatCode>#,##0</c:formatCode>
                <c:ptCount val="10"/>
                <c:pt idx="0">
                  <c:v>1302.6875801818569</c:v>
                </c:pt>
                <c:pt idx="1">
                  <c:v>1240.0497168762695</c:v>
                </c:pt>
                <c:pt idx="2">
                  <c:v>1730.6345450459478</c:v>
                </c:pt>
                <c:pt idx="3">
                  <c:v>1827.9156651681567</c:v>
                </c:pt>
                <c:pt idx="4">
                  <c:v>2124.1351873455678</c:v>
                </c:pt>
                <c:pt idx="5">
                  <c:v>2056.8290574079811</c:v>
                </c:pt>
                <c:pt idx="6">
                  <c:v>1970.1523292020327</c:v>
                </c:pt>
                <c:pt idx="7">
                  <c:v>2210.9100134578466</c:v>
                </c:pt>
                <c:pt idx="8">
                  <c:v>1750.3974185147795</c:v>
                </c:pt>
                <c:pt idx="9">
                  <c:v>1808</c:v>
                </c:pt>
              </c:numCache>
            </c:numRef>
          </c:val>
        </c:ser>
        <c:marker val="1"/>
        <c:axId val="150436480"/>
        <c:axId val="150446464"/>
      </c:lineChart>
      <c:catAx>
        <c:axId val="15043648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446464"/>
        <c:crosses val="autoZero"/>
        <c:auto val="1"/>
        <c:lblAlgn val="ctr"/>
        <c:lblOffset val="100"/>
      </c:catAx>
      <c:valAx>
        <c:axId val="15044646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436480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1335.9544579568344</c:v>
                </c:pt>
                <c:pt idx="1">
                  <c:v>1199.5598410020784</c:v>
                </c:pt>
                <c:pt idx="2">
                  <c:v>1847.98108216847</c:v>
                </c:pt>
                <c:pt idx="3">
                  <c:v>1852.4246446262018</c:v>
                </c:pt>
                <c:pt idx="4">
                  <c:v>1862.4439102094848</c:v>
                </c:pt>
                <c:pt idx="5">
                  <c:v>1300.5351294086581</c:v>
                </c:pt>
                <c:pt idx="6">
                  <c:v>1274.6519572305147</c:v>
                </c:pt>
                <c:pt idx="7">
                  <c:v>1213.5266476180152</c:v>
                </c:pt>
                <c:pt idx="8">
                  <c:v>931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Transportation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Sheet1!$C$2:$C$10</c:f>
              <c:numCache>
                <c:formatCode>#,##0</c:formatCode>
                <c:ptCount val="9"/>
                <c:pt idx="0">
                  <c:v>1973.1228030847519</c:v>
                </c:pt>
                <c:pt idx="1">
                  <c:v>1975.3230914704884</c:v>
                </c:pt>
                <c:pt idx="2">
                  <c:v>3912.950394236344</c:v>
                </c:pt>
                <c:pt idx="3">
                  <c:v>3379.1139444389196</c:v>
                </c:pt>
                <c:pt idx="4">
                  <c:v>2696.6635783241504</c:v>
                </c:pt>
                <c:pt idx="5">
                  <c:v>2941.4200245826</c:v>
                </c:pt>
                <c:pt idx="6">
                  <c:v>3285.9479922257169</c:v>
                </c:pt>
                <c:pt idx="7">
                  <c:v>2824.8192107307646</c:v>
                </c:pt>
                <c:pt idx="8">
                  <c:v>2187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Energy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Sheet1!$D$2:$D$10</c:f>
              <c:numCache>
                <c:formatCode>#,##0</c:formatCode>
                <c:ptCount val="9"/>
                <c:pt idx="0">
                  <c:v>335.85068988676784</c:v>
                </c:pt>
                <c:pt idx="1">
                  <c:v>316.05169463527812</c:v>
                </c:pt>
                <c:pt idx="2">
                  <c:v>289.15758734689297</c:v>
                </c:pt>
                <c:pt idx="3">
                  <c:v>576.54115343984029</c:v>
                </c:pt>
                <c:pt idx="4">
                  <c:v>349.20823316427823</c:v>
                </c:pt>
                <c:pt idx="5">
                  <c:v>201.53707316959708</c:v>
                </c:pt>
                <c:pt idx="6">
                  <c:v>181.16606124400488</c:v>
                </c:pt>
                <c:pt idx="7">
                  <c:v>296.83914738598622</c:v>
                </c:pt>
                <c:pt idx="8">
                  <c:v>747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Mining / Quarrying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Sheet1!$E$2:$E$10</c:f>
              <c:numCache>
                <c:formatCode>#,##0</c:formatCode>
                <c:ptCount val="9"/>
                <c:pt idx="0">
                  <c:v>297.25494528284372</c:v>
                </c:pt>
                <c:pt idx="1">
                  <c:v>258.58775015613662</c:v>
                </c:pt>
                <c:pt idx="2">
                  <c:v>204.14408439878193</c:v>
                </c:pt>
                <c:pt idx="3">
                  <c:v>339.26428884726994</c:v>
                </c:pt>
                <c:pt idx="4">
                  <c:v>960.32264120176546</c:v>
                </c:pt>
                <c:pt idx="5">
                  <c:v>163.52125776939477</c:v>
                </c:pt>
                <c:pt idx="6">
                  <c:v>308.31830466048314</c:v>
                </c:pt>
                <c:pt idx="7">
                  <c:v>721.34862168150119</c:v>
                </c:pt>
                <c:pt idx="8">
                  <c:v>934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Education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Sheet1!$F$2:$F$10</c:f>
              <c:numCache>
                <c:formatCode>#,##0</c:formatCode>
                <c:ptCount val="9"/>
                <c:pt idx="0">
                  <c:v>85.994027450845678</c:v>
                </c:pt>
                <c:pt idx="1">
                  <c:v>129.29387507806757</c:v>
                </c:pt>
                <c:pt idx="2">
                  <c:v>92.309387787757458</c:v>
                </c:pt>
                <c:pt idx="3">
                  <c:v>89.499168223513124</c:v>
                </c:pt>
                <c:pt idx="4">
                  <c:v>58.201372194046407</c:v>
                </c:pt>
                <c:pt idx="5">
                  <c:v>76.078790760812268</c:v>
                </c:pt>
                <c:pt idx="6">
                  <c:v>85.507253633397511</c:v>
                </c:pt>
                <c:pt idx="7">
                  <c:v>45.835976082736856</c:v>
                </c:pt>
                <c:pt idx="8">
                  <c:v>63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Health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Sheet1!$G$2:$G$10</c:f>
              <c:numCache>
                <c:formatCode>#,##0</c:formatCode>
                <c:ptCount val="9"/>
                <c:pt idx="0">
                  <c:v>172.66517322807502</c:v>
                </c:pt>
                <c:pt idx="1">
                  <c:v>150.84285425774638</c:v>
                </c:pt>
                <c:pt idx="2">
                  <c:v>134.00006844602561</c:v>
                </c:pt>
                <c:pt idx="3">
                  <c:v>116.55705629108685</c:v>
                </c:pt>
                <c:pt idx="4">
                  <c:v>106.70251568908529</c:v>
                </c:pt>
                <c:pt idx="5">
                  <c:v>62.062163150363737</c:v>
                </c:pt>
                <c:pt idx="6">
                  <c:v>50.064578448173009</c:v>
                </c:pt>
                <c:pt idx="7">
                  <c:v>37.714955564406544</c:v>
                </c:pt>
                <c:pt idx="8">
                  <c:v>90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Tourism/Leisure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Sheet1!$H$2:$H$10</c:f>
              <c:numCache>
                <c:formatCode>#,##0</c:formatCode>
                <c:ptCount val="9"/>
                <c:pt idx="0">
                  <c:v>94.796565693845636</c:v>
                </c:pt>
                <c:pt idx="1">
                  <c:v>165.20884037753211</c:v>
                </c:pt>
                <c:pt idx="2">
                  <c:v>93.218190531278807</c:v>
                </c:pt>
                <c:pt idx="3">
                  <c:v>351.75254487845871</c:v>
                </c:pt>
                <c:pt idx="4">
                  <c:v>232.80548877618563</c:v>
                </c:pt>
                <c:pt idx="5">
                  <c:v>26.498595713838437</c:v>
                </c:pt>
                <c:pt idx="6">
                  <c:v>4.0458971896999127</c:v>
                </c:pt>
                <c:pt idx="7">
                  <c:v>4.5526074109824624</c:v>
                </c:pt>
                <c:pt idx="8">
                  <c:v>68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Housing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Sheet1!$I$2:$I$10</c:f>
              <c:numCache>
                <c:formatCode>#,##0</c:formatCode>
                <c:ptCount val="9"/>
                <c:pt idx="0">
                  <c:v>582.32176069076297</c:v>
                </c:pt>
                <c:pt idx="1">
                  <c:v>797.31222964808796</c:v>
                </c:pt>
                <c:pt idx="2">
                  <c:v>874.90978768726382</c:v>
                </c:pt>
                <c:pt idx="3">
                  <c:v>545.32051336187067</c:v>
                </c:pt>
                <c:pt idx="4">
                  <c:v>1057.3249281918395</c:v>
                </c:pt>
                <c:pt idx="5">
                  <c:v>1060.3776857998666</c:v>
                </c:pt>
                <c:pt idx="6">
                  <c:v>1114.0841186954872</c:v>
                </c:pt>
                <c:pt idx="7">
                  <c:v>1459.7822720516272</c:v>
                </c:pt>
                <c:pt idx="8">
                  <c:v>1145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Commercial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Sheet1!$J$2:$J$10</c:f>
              <c:numCache>
                <c:formatCode>#,##0</c:formatCode>
                <c:ptCount val="9"/>
                <c:pt idx="0">
                  <c:v>1385.3840957829109</c:v>
                </c:pt>
                <c:pt idx="1">
                  <c:v>2075.8849943089858</c:v>
                </c:pt>
                <c:pt idx="2">
                  <c:v>1579.9463360273128</c:v>
                </c:pt>
                <c:pt idx="3">
                  <c:v>2668.3240386638099</c:v>
                </c:pt>
                <c:pt idx="4">
                  <c:v>1445.3340761521522</c:v>
                </c:pt>
                <c:pt idx="5">
                  <c:v>2494.9705822519222</c:v>
                </c:pt>
                <c:pt idx="6">
                  <c:v>1926.8494446637728</c:v>
                </c:pt>
                <c:pt idx="7">
                  <c:v>1573.9453923657957</c:v>
                </c:pt>
                <c:pt idx="8">
                  <c:v>2043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Agriculture / Forestry / Fishing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Sheet1!$K$2:$K$10</c:f>
              <c:numCache>
                <c:formatCode>#,##0</c:formatCode>
                <c:ptCount val="9"/>
                <c:pt idx="0">
                  <c:v>125.26689038115276</c:v>
                </c:pt>
                <c:pt idx="1">
                  <c:v>28.731972239570727</c:v>
                </c:pt>
                <c:pt idx="2">
                  <c:v>73.784671028647296</c:v>
                </c:pt>
                <c:pt idx="3">
                  <c:v>22.895136057177712</c:v>
                </c:pt>
                <c:pt idx="4">
                  <c:v>77.601829592061819</c:v>
                </c:pt>
                <c:pt idx="5">
                  <c:v>170.25833144095731</c:v>
                </c:pt>
                <c:pt idx="6">
                  <c:v>231.65059154252941</c:v>
                </c:pt>
                <c:pt idx="7">
                  <c:v>290.06446954686032</c:v>
                </c:pt>
                <c:pt idx="8">
                  <c:v>169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JUN07</c:v>
                </c:pt>
                <c:pt idx="1">
                  <c:v>DEC07</c:v>
                </c:pt>
                <c:pt idx="2">
                  <c:v>JUN08</c:v>
                </c:pt>
                <c:pt idx="3">
                  <c:v>DEC08</c:v>
                </c:pt>
                <c:pt idx="4">
                  <c:v>JUN09</c:v>
                </c:pt>
                <c:pt idx="5">
                  <c:v>DEC09</c:v>
                </c:pt>
                <c:pt idx="6">
                  <c:v>JUN10</c:v>
                </c:pt>
                <c:pt idx="7">
                  <c:v>DEC10</c:v>
                </c:pt>
                <c:pt idx="8">
                  <c:v>JUN11</c:v>
                </c:pt>
              </c:strCache>
            </c:strRef>
          </c:cat>
          <c:val>
            <c:numRef>
              <c:f>Sheet1!$L$2:$L$10</c:f>
              <c:numCache>
                <c:formatCode>#,##0</c:formatCode>
                <c:ptCount val="9"/>
                <c:pt idx="0">
                  <c:v>382.57185440730399</c:v>
                </c:pt>
                <c:pt idx="1">
                  <c:v>79.012923658819744</c:v>
                </c:pt>
                <c:pt idx="2">
                  <c:v>396.91015947683962</c:v>
                </c:pt>
                <c:pt idx="3">
                  <c:v>461.02478515135272</c:v>
                </c:pt>
                <c:pt idx="4">
                  <c:v>873.02058291069784</c:v>
                </c:pt>
                <c:pt idx="5">
                  <c:v>155.86422064318469</c:v>
                </c:pt>
                <c:pt idx="6">
                  <c:v>283.25794099251868</c:v>
                </c:pt>
                <c:pt idx="7">
                  <c:v>230.00505348690692</c:v>
                </c:pt>
                <c:pt idx="8">
                  <c:v>1199</c:v>
                </c:pt>
              </c:numCache>
            </c:numRef>
          </c:val>
        </c:ser>
        <c:overlap val="100"/>
        <c:axId val="160806016"/>
        <c:axId val="160807552"/>
      </c:barChart>
      <c:catAx>
        <c:axId val="160806016"/>
        <c:scaling>
          <c:orientation val="minMax"/>
        </c:scaling>
        <c:axPos val="b"/>
        <c:numFmt formatCode="mmm\-yy" sourceLinked="1"/>
        <c:tickLblPos val="nextTo"/>
        <c:crossAx val="160807552"/>
        <c:crosses val="autoZero"/>
        <c:auto val="1"/>
        <c:lblAlgn val="ctr"/>
        <c:lblOffset val="100"/>
      </c:catAx>
      <c:valAx>
        <c:axId val="16080755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tickLblPos val="nextTo"/>
        <c:crossAx val="16080601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/>
              <a:t>Housing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435.21695300651487</c:v>
                </c:pt>
                <c:pt idx="1">
                  <c:v>813.98983070643851</c:v>
                </c:pt>
                <c:pt idx="2">
                  <c:v>479.27281409693046</c:v>
                </c:pt>
                <c:pt idx="3">
                  <c:v>423.91371274318681</c:v>
                </c:pt>
                <c:pt idx="4">
                  <c:v>582.32176069076297</c:v>
                </c:pt>
                <c:pt idx="5">
                  <c:v>797.31222964808796</c:v>
                </c:pt>
                <c:pt idx="6">
                  <c:v>874.90978768726382</c:v>
                </c:pt>
                <c:pt idx="7">
                  <c:v>545.32051336187067</c:v>
                </c:pt>
                <c:pt idx="8">
                  <c:v>1057.3249281918397</c:v>
                </c:pt>
                <c:pt idx="9">
                  <c:v>1060.3776857998666</c:v>
                </c:pt>
                <c:pt idx="10">
                  <c:v>1114</c:v>
                </c:pt>
                <c:pt idx="11">
                  <c:v>1460</c:v>
                </c:pt>
                <c:pt idx="12">
                  <c:v>1145</c:v>
                </c:pt>
              </c:numCache>
            </c:numRef>
          </c:val>
        </c:ser>
        <c:marker val="1"/>
        <c:axId val="160896896"/>
        <c:axId val="160898432"/>
      </c:lineChart>
      <c:dateAx>
        <c:axId val="160896896"/>
        <c:scaling>
          <c:orientation val="minMax"/>
        </c:scaling>
        <c:axPos val="b"/>
        <c:numFmt formatCode="mmm\-yy" sourceLinked="1"/>
        <c:majorTickMark val="none"/>
        <c:tickLblPos val="nextTo"/>
        <c:crossAx val="160898432"/>
        <c:crosses val="autoZero"/>
        <c:auto val="1"/>
        <c:lblOffset val="100"/>
      </c:dateAx>
      <c:valAx>
        <c:axId val="1608984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160896896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10"/>
  <c:chart>
    <c:title>
      <c:tx>
        <c:rich>
          <a:bodyPr/>
          <a:lstStyle/>
          <a:p>
            <a:pPr>
              <a:defRPr/>
            </a:pPr>
            <a:r>
              <a:rPr lang="en-ZA" sz="1400" dirty="0"/>
              <a:t>Firm distribution based on turnover</a:t>
            </a:r>
          </a:p>
        </c:rich>
      </c:tx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8.4372850522871246E-2"/>
          <c:y val="0.20650014543866579"/>
          <c:w val="0.88046824290503956"/>
          <c:h val="0.793499854561334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0-1.5</c:v>
                </c:pt>
                <c:pt idx="1">
                  <c:v>1.5-11.5</c:v>
                </c:pt>
                <c:pt idx="2">
                  <c:v>&gt;11.5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7.8</c:v>
                </c:pt>
                <c:pt idx="1">
                  <c:v>29.7</c:v>
                </c:pt>
                <c:pt idx="2">
                  <c:v>62.5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Water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866.47738825842805</c:v>
                </c:pt>
                <c:pt idx="1">
                  <c:v>870.27636155316293</c:v>
                </c:pt>
                <c:pt idx="2">
                  <c:v>1318.5187811031103</c:v>
                </c:pt>
                <c:pt idx="3">
                  <c:v>1203.1556732516331</c:v>
                </c:pt>
                <c:pt idx="4">
                  <c:v>1335.9544579568344</c:v>
                </c:pt>
                <c:pt idx="5">
                  <c:v>1199.5598410020784</c:v>
                </c:pt>
                <c:pt idx="6">
                  <c:v>1847.98108216847</c:v>
                </c:pt>
                <c:pt idx="7">
                  <c:v>1852.4246446262018</c:v>
                </c:pt>
                <c:pt idx="8">
                  <c:v>1862.4439102094848</c:v>
                </c:pt>
                <c:pt idx="9">
                  <c:v>1300.5351294086581</c:v>
                </c:pt>
                <c:pt idx="10">
                  <c:v>1275</c:v>
                </c:pt>
                <c:pt idx="11">
                  <c:v>1214</c:v>
                </c:pt>
                <c:pt idx="12">
                  <c:v>931</c:v>
                </c:pt>
              </c:numCache>
            </c:numRef>
          </c:val>
        </c:ser>
        <c:marker val="1"/>
        <c:axId val="160950912"/>
        <c:axId val="160952704"/>
      </c:lineChart>
      <c:dateAx>
        <c:axId val="160950912"/>
        <c:scaling>
          <c:orientation val="minMax"/>
        </c:scaling>
        <c:axPos val="b"/>
        <c:numFmt formatCode="mmm\-yy" sourceLinked="1"/>
        <c:majorTickMark val="none"/>
        <c:tickLblPos val="nextTo"/>
        <c:crossAx val="160952704"/>
        <c:crosses val="autoZero"/>
        <c:auto val="1"/>
        <c:lblOffset val="100"/>
      </c:dateAx>
      <c:valAx>
        <c:axId val="16095270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160950912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Transportation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973.30336763275329</c:v>
                </c:pt>
                <c:pt idx="1">
                  <c:v>1065.1143529456579</c:v>
                </c:pt>
                <c:pt idx="2">
                  <c:v>1472.2541084689558</c:v>
                </c:pt>
                <c:pt idx="3">
                  <c:v>1677.9624863860824</c:v>
                </c:pt>
                <c:pt idx="4">
                  <c:v>1973.1228030847519</c:v>
                </c:pt>
                <c:pt idx="5">
                  <c:v>1975.3230914704884</c:v>
                </c:pt>
                <c:pt idx="6">
                  <c:v>3912.9503942363431</c:v>
                </c:pt>
                <c:pt idx="7">
                  <c:v>3379.1139444389196</c:v>
                </c:pt>
                <c:pt idx="8">
                  <c:v>2696.6635783241504</c:v>
                </c:pt>
                <c:pt idx="9">
                  <c:v>2941.4200245826</c:v>
                </c:pt>
                <c:pt idx="10">
                  <c:v>3286</c:v>
                </c:pt>
                <c:pt idx="11">
                  <c:v>2825</c:v>
                </c:pt>
                <c:pt idx="12">
                  <c:v>2187</c:v>
                </c:pt>
              </c:numCache>
            </c:numRef>
          </c:val>
        </c:ser>
        <c:marker val="1"/>
        <c:axId val="167718272"/>
        <c:axId val="167720064"/>
      </c:lineChart>
      <c:dateAx>
        <c:axId val="167718272"/>
        <c:scaling>
          <c:orientation val="minMax"/>
        </c:scaling>
        <c:axPos val="b"/>
        <c:numFmt formatCode="mmm\-yy" sourceLinked="1"/>
        <c:majorTickMark val="none"/>
        <c:tickLblPos val="nextTo"/>
        <c:crossAx val="167720064"/>
        <c:crosses val="autoZero"/>
        <c:auto val="1"/>
        <c:lblOffset val="100"/>
      </c:dateAx>
      <c:valAx>
        <c:axId val="16772006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167718272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Energy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292.78231384074695</c:v>
                </c:pt>
                <c:pt idx="1">
                  <c:v>294.42185365977559</c:v>
                </c:pt>
                <c:pt idx="2">
                  <c:v>474.21973040712328</c:v>
                </c:pt>
                <c:pt idx="3">
                  <c:v>405.60702408341939</c:v>
                </c:pt>
                <c:pt idx="4">
                  <c:v>335.85068988676778</c:v>
                </c:pt>
                <c:pt idx="5">
                  <c:v>316.05169463527812</c:v>
                </c:pt>
                <c:pt idx="6">
                  <c:v>289.15758734689297</c:v>
                </c:pt>
                <c:pt idx="7">
                  <c:v>576.54115343984029</c:v>
                </c:pt>
                <c:pt idx="8">
                  <c:v>349.20823316427823</c:v>
                </c:pt>
                <c:pt idx="9">
                  <c:v>201.53707316959711</c:v>
                </c:pt>
                <c:pt idx="10">
                  <c:v>181</c:v>
                </c:pt>
                <c:pt idx="11">
                  <c:v>297</c:v>
                </c:pt>
                <c:pt idx="12">
                  <c:v>747</c:v>
                </c:pt>
              </c:numCache>
            </c:numRef>
          </c:val>
        </c:ser>
        <c:marker val="1"/>
        <c:axId val="167731584"/>
        <c:axId val="167733120"/>
      </c:lineChart>
      <c:dateAx>
        <c:axId val="167731584"/>
        <c:scaling>
          <c:orientation val="minMax"/>
        </c:scaling>
        <c:axPos val="b"/>
        <c:numFmt formatCode="mmm\-yy" sourceLinked="1"/>
        <c:majorTickMark val="none"/>
        <c:tickLblPos val="nextTo"/>
        <c:crossAx val="167733120"/>
        <c:crosses val="autoZero"/>
        <c:auto val="1"/>
        <c:lblOffset val="100"/>
      </c:dateAx>
      <c:valAx>
        <c:axId val="1677331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167731584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Commercial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973.30336763275329</c:v>
                </c:pt>
                <c:pt idx="1">
                  <c:v>770.69249928588306</c:v>
                </c:pt>
                <c:pt idx="2">
                  <c:v>1510.6598223940848</c:v>
                </c:pt>
                <c:pt idx="3">
                  <c:v>1094.7153379696283</c:v>
                </c:pt>
                <c:pt idx="4">
                  <c:v>1385.3840957829109</c:v>
                </c:pt>
                <c:pt idx="5">
                  <c:v>2075.8849943089858</c:v>
                </c:pt>
                <c:pt idx="6">
                  <c:v>1579.9463360273128</c:v>
                </c:pt>
                <c:pt idx="7">
                  <c:v>2668.3240386638099</c:v>
                </c:pt>
                <c:pt idx="8">
                  <c:v>1445.3340761521522</c:v>
                </c:pt>
                <c:pt idx="9">
                  <c:v>2494.9705822519222</c:v>
                </c:pt>
                <c:pt idx="10">
                  <c:v>1927</c:v>
                </c:pt>
                <c:pt idx="11">
                  <c:v>1574</c:v>
                </c:pt>
                <c:pt idx="12">
                  <c:v>2043</c:v>
                </c:pt>
              </c:numCache>
            </c:numRef>
          </c:val>
        </c:ser>
        <c:marker val="1"/>
        <c:axId val="167789696"/>
        <c:axId val="167791232"/>
      </c:lineChart>
      <c:dateAx>
        <c:axId val="167789696"/>
        <c:scaling>
          <c:orientation val="minMax"/>
        </c:scaling>
        <c:axPos val="b"/>
        <c:numFmt formatCode="mmm\-yy" sourceLinked="1"/>
        <c:majorTickMark val="none"/>
        <c:tickLblPos val="nextTo"/>
        <c:crossAx val="167791232"/>
        <c:crosses val="autoZero"/>
        <c:auto val="1"/>
        <c:lblOffset val="100"/>
      </c:dateAx>
      <c:valAx>
        <c:axId val="1677912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167789696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Health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38504</c:v>
                </c:pt>
                <c:pt idx="1">
                  <c:v>38687</c:v>
                </c:pt>
                <c:pt idx="2">
                  <c:v>38869</c:v>
                </c:pt>
                <c:pt idx="3">
                  <c:v>39052</c:v>
                </c:pt>
                <c:pt idx="4">
                  <c:v>39234</c:v>
                </c:pt>
                <c:pt idx="5">
                  <c:v>39417</c:v>
                </c:pt>
                <c:pt idx="6">
                  <c:v>39600</c:v>
                </c:pt>
                <c:pt idx="7">
                  <c:v>39783</c:v>
                </c:pt>
                <c:pt idx="8">
                  <c:v>39965</c:v>
                </c:pt>
                <c:pt idx="9">
                  <c:v>40148</c:v>
                </c:pt>
                <c:pt idx="10">
                  <c:v>40330</c:v>
                </c:pt>
                <c:pt idx="11">
                  <c:v>40513</c:v>
                </c:pt>
                <c:pt idx="12">
                  <c:v>40695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75.17383733748845</c:v>
                </c:pt>
                <c:pt idx="1">
                  <c:v>95.254129125221496</c:v>
                </c:pt>
                <c:pt idx="2">
                  <c:v>239.34131674038181</c:v>
                </c:pt>
                <c:pt idx="3">
                  <c:v>143.84839884033005</c:v>
                </c:pt>
                <c:pt idx="4">
                  <c:v>172.66517322807505</c:v>
                </c:pt>
                <c:pt idx="5">
                  <c:v>150.84285425774638</c:v>
                </c:pt>
                <c:pt idx="6">
                  <c:v>134.00006844602561</c:v>
                </c:pt>
                <c:pt idx="7">
                  <c:v>116.55705629108685</c:v>
                </c:pt>
                <c:pt idx="8">
                  <c:v>106.70251568908527</c:v>
                </c:pt>
                <c:pt idx="9">
                  <c:v>62.062163150363737</c:v>
                </c:pt>
                <c:pt idx="10">
                  <c:v>50</c:v>
                </c:pt>
                <c:pt idx="11">
                  <c:v>38</c:v>
                </c:pt>
                <c:pt idx="12">
                  <c:v>90</c:v>
                </c:pt>
              </c:numCache>
            </c:numRef>
          </c:val>
        </c:ser>
        <c:marker val="1"/>
        <c:axId val="167819136"/>
        <c:axId val="167820672"/>
      </c:lineChart>
      <c:dateAx>
        <c:axId val="167819136"/>
        <c:scaling>
          <c:orientation val="minMax"/>
        </c:scaling>
        <c:axPos val="b"/>
        <c:numFmt formatCode="mmm\-yy" sourceLinked="1"/>
        <c:majorTickMark val="none"/>
        <c:tickLblPos val="nextTo"/>
        <c:crossAx val="167820672"/>
        <c:crosses val="autoZero"/>
        <c:auto val="1"/>
        <c:lblOffset val="100"/>
      </c:dateAx>
      <c:valAx>
        <c:axId val="16782067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167819136"/>
        <c:crosses val="autoZero"/>
        <c:crossBetween val="between"/>
      </c:valAx>
    </c:plotArea>
    <c:plotVisOnly val="1"/>
  </c:chart>
  <c:spPr>
    <a:noFill/>
    <a:ln w="3175"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17373319544984578"/>
          <c:y val="6.6101694915254319E-2"/>
          <c:w val="0.77145811789038365"/>
          <c:h val="0.754237288135593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 Share</c:v>
                </c:pt>
              </c:strCache>
            </c:strRef>
          </c:tx>
          <c:spPr>
            <a:solidFill>
              <a:schemeClr val="accent2"/>
            </a:solidFill>
            <a:ln w="9866">
              <a:solidFill>
                <a:schemeClr val="tx1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E-Cape</c:v>
                </c:pt>
                <c:pt idx="1">
                  <c:v>W-Cape</c:v>
                </c:pt>
                <c:pt idx="2">
                  <c:v>N-Cape</c:v>
                </c:pt>
                <c:pt idx="3">
                  <c:v>F State</c:v>
                </c:pt>
                <c:pt idx="4">
                  <c:v>N-W</c:v>
                </c:pt>
                <c:pt idx="5">
                  <c:v>Lim</c:v>
                </c:pt>
                <c:pt idx="6">
                  <c:v>Gaut</c:v>
                </c:pt>
                <c:pt idx="7">
                  <c:v>Mpu</c:v>
                </c:pt>
                <c:pt idx="8">
                  <c:v>Kwaz</c:v>
                </c:pt>
                <c:pt idx="9">
                  <c:v>Africa</c:v>
                </c:pt>
                <c:pt idx="10">
                  <c:v>Int'l</c:v>
                </c:pt>
              </c:strCache>
            </c:strRef>
          </c:cat>
          <c:val>
            <c:numRef>
              <c:f>Sheet1!$B$2:$L$2</c:f>
              <c:numCache>
                <c:formatCode>0.00</c:formatCode>
                <c:ptCount val="11"/>
                <c:pt idx="0">
                  <c:v>7.1</c:v>
                </c:pt>
                <c:pt idx="1">
                  <c:v>16</c:v>
                </c:pt>
                <c:pt idx="2">
                  <c:v>2.1</c:v>
                </c:pt>
                <c:pt idx="3">
                  <c:v>3.7</c:v>
                </c:pt>
                <c:pt idx="4">
                  <c:v>2.1</c:v>
                </c:pt>
                <c:pt idx="5">
                  <c:v>2.6</c:v>
                </c:pt>
                <c:pt idx="6">
                  <c:v>39.800000000000004</c:v>
                </c:pt>
                <c:pt idx="7">
                  <c:v>3.2</c:v>
                </c:pt>
                <c:pt idx="8">
                  <c:v>10.9</c:v>
                </c:pt>
                <c:pt idx="9">
                  <c:v>10.5</c:v>
                </c:pt>
                <c:pt idx="10">
                  <c:v>2</c:v>
                </c:pt>
              </c:numCache>
            </c:numRef>
          </c:val>
        </c:ser>
        <c:axId val="161054720"/>
        <c:axId val="161057024"/>
      </c:barChart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Change last 12 months</c:v>
                </c:pt>
              </c:strCache>
            </c:strRef>
          </c:tx>
          <c:spPr>
            <a:ln w="22199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Sheet1!$B$1:$L$1</c:f>
              <c:strCache>
                <c:ptCount val="11"/>
                <c:pt idx="0">
                  <c:v>E-Cape</c:v>
                </c:pt>
                <c:pt idx="1">
                  <c:v>W-Cape</c:v>
                </c:pt>
                <c:pt idx="2">
                  <c:v>N-Cape</c:v>
                </c:pt>
                <c:pt idx="3">
                  <c:v>F State</c:v>
                </c:pt>
                <c:pt idx="4">
                  <c:v>N-W</c:v>
                </c:pt>
                <c:pt idx="5">
                  <c:v>Lim</c:v>
                </c:pt>
                <c:pt idx="6">
                  <c:v>Gaut</c:v>
                </c:pt>
                <c:pt idx="7">
                  <c:v>Mpu</c:v>
                </c:pt>
                <c:pt idx="8">
                  <c:v>Kwaz</c:v>
                </c:pt>
                <c:pt idx="9">
                  <c:v>Africa</c:v>
                </c:pt>
                <c:pt idx="10">
                  <c:v>Int'l</c:v>
                </c:pt>
              </c:strCache>
            </c:strRef>
          </c:cat>
          <c:val>
            <c:numRef>
              <c:f>Sheet1!$B$3:$L$3</c:f>
              <c:numCache>
                <c:formatCode>0.00</c:formatCode>
                <c:ptCount val="11"/>
                <c:pt idx="0">
                  <c:v>-2.2400000000000002</c:v>
                </c:pt>
                <c:pt idx="1">
                  <c:v>-0.29000000000000031</c:v>
                </c:pt>
                <c:pt idx="2">
                  <c:v>0.48000000000000032</c:v>
                </c:pt>
                <c:pt idx="3">
                  <c:v>-0.93</c:v>
                </c:pt>
                <c:pt idx="4">
                  <c:v>0.05</c:v>
                </c:pt>
                <c:pt idx="5">
                  <c:v>-0.13</c:v>
                </c:pt>
                <c:pt idx="6">
                  <c:v>6.06</c:v>
                </c:pt>
                <c:pt idx="7">
                  <c:v>0.26</c:v>
                </c:pt>
                <c:pt idx="8">
                  <c:v>-1.02</c:v>
                </c:pt>
                <c:pt idx="9">
                  <c:v>-1.84</c:v>
                </c:pt>
                <c:pt idx="10">
                  <c:v>-0.4</c:v>
                </c:pt>
              </c:numCache>
            </c:numRef>
          </c:val>
        </c:ser>
        <c:marker val="1"/>
        <c:axId val="161071488"/>
        <c:axId val="161073024"/>
      </c:lineChart>
      <c:catAx>
        <c:axId val="161054720"/>
        <c:scaling>
          <c:orientation val="minMax"/>
        </c:scaling>
        <c:axPos val="b"/>
        <c:numFmt formatCode="General" sourceLinked="1"/>
        <c:tickLblPos val="nextTo"/>
        <c:spPr>
          <a:ln w="246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1057024"/>
        <c:crosses val="autoZero"/>
        <c:auto val="1"/>
        <c:lblAlgn val="ctr"/>
        <c:lblOffset val="100"/>
        <c:tickMarkSkip val="1"/>
      </c:catAx>
      <c:valAx>
        <c:axId val="1610570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12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/>
                  <a:t>% Share (bar)</a:t>
                </a:r>
              </a:p>
            </c:rich>
          </c:tx>
          <c:layout>
            <c:manualLayout>
              <c:xMode val="edge"/>
              <c:yMode val="edge"/>
              <c:x val="9.3071354705274566E-3"/>
              <c:y val="0.33050847457627364"/>
            </c:manualLayout>
          </c:layout>
          <c:spPr>
            <a:noFill/>
            <a:ln w="19732">
              <a:noFill/>
            </a:ln>
          </c:spPr>
        </c:title>
        <c:numFmt formatCode="0.00" sourceLinked="1"/>
        <c:tickLblPos val="nextTo"/>
        <c:spPr>
          <a:ln w="24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1054720"/>
        <c:crosses val="autoZero"/>
        <c:crossBetween val="between"/>
      </c:valAx>
      <c:catAx>
        <c:axId val="161071488"/>
        <c:scaling>
          <c:orientation val="minMax"/>
        </c:scaling>
        <c:delete val="1"/>
        <c:axPos val="b"/>
        <c:tickLblPos val="none"/>
        <c:crossAx val="161073024"/>
        <c:crosses val="autoZero"/>
        <c:auto val="1"/>
        <c:lblAlgn val="ctr"/>
        <c:lblOffset val="100"/>
      </c:catAx>
      <c:valAx>
        <c:axId val="161073024"/>
        <c:scaling>
          <c:orientation val="minMax"/>
        </c:scaling>
        <c:axPos val="r"/>
        <c:numFmt formatCode="0" sourceLinked="0"/>
        <c:tickLblPos val="nextTo"/>
        <c:spPr>
          <a:ln w="24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1071488"/>
        <c:crosses val="max"/>
        <c:crossBetween val="between"/>
      </c:valAx>
      <c:dTable>
        <c:showHorzBorder val="1"/>
        <c:showVertBorder val="1"/>
        <c:showOutline val="1"/>
        <c:showKeys val="1"/>
        <c:spPr>
          <a:ln w="246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621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dTable>
      <c:spPr>
        <a:noFill/>
        <a:ln w="19732">
          <a:noFill/>
        </a:ln>
      </c:spPr>
    </c:plotArea>
    <c:legend>
      <c:legendPos val="b"/>
      <c:layout>
        <c:manualLayout>
          <c:xMode val="edge"/>
          <c:yMode val="edge"/>
          <c:x val="0.40847983453981568"/>
          <c:y val="0.95593220338983065"/>
          <c:w val="0.29886246122027377"/>
          <c:h val="4.2372881355932708E-2"/>
        </c:manualLayout>
      </c:layout>
      <c:spPr>
        <a:noFill/>
        <a:ln w="19732">
          <a:noFill/>
        </a:ln>
      </c:spPr>
      <c:txPr>
        <a:bodyPr/>
        <a:lstStyle/>
        <a:p>
          <a:pPr>
            <a:defRPr sz="8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81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Eastern Cape</c:v>
                </c:pt>
              </c:strCache>
            </c:strRef>
          </c:tx>
          <c:marker>
            <c:symbol val="none"/>
          </c:marker>
          <c:cat>
            <c:strRef>
              <c:f>Sheet1!$B$1:$AA$1</c:f>
              <c:strCache>
                <c:ptCount val="26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</c:strCache>
            </c:strRef>
          </c:cat>
          <c:val>
            <c:numRef>
              <c:f>Sheet1!$B$2:$AA$2</c:f>
              <c:numCache>
                <c:formatCode>#,##0</c:formatCode>
                <c:ptCount val="26"/>
                <c:pt idx="0">
                  <c:v>276.63780525730118</c:v>
                </c:pt>
                <c:pt idx="1">
                  <c:v>252.32690000000022</c:v>
                </c:pt>
                <c:pt idx="2">
                  <c:v>266.18439999999993</c:v>
                </c:pt>
                <c:pt idx="3">
                  <c:v>242.66094999999999</c:v>
                </c:pt>
                <c:pt idx="4">
                  <c:v>176.15295000000003</c:v>
                </c:pt>
                <c:pt idx="5">
                  <c:v>191.64068571428547</c:v>
                </c:pt>
                <c:pt idx="6">
                  <c:v>277.8390721740883</c:v>
                </c:pt>
                <c:pt idx="7">
                  <c:v>289.44949453014135</c:v>
                </c:pt>
                <c:pt idx="8">
                  <c:v>288.20293239905902</c:v>
                </c:pt>
                <c:pt idx="9">
                  <c:v>353.33207586459196</c:v>
                </c:pt>
                <c:pt idx="10">
                  <c:v>343.66859019562287</c:v>
                </c:pt>
                <c:pt idx="11">
                  <c:v>388.4949034263567</c:v>
                </c:pt>
                <c:pt idx="12">
                  <c:v>450.00047432798391</c:v>
                </c:pt>
                <c:pt idx="13">
                  <c:v>400.1994490670736</c:v>
                </c:pt>
                <c:pt idx="14">
                  <c:v>395.22439746922078</c:v>
                </c:pt>
                <c:pt idx="15">
                  <c:v>464.92582357410453</c:v>
                </c:pt>
                <c:pt idx="16">
                  <c:v>587.70735433739992</c:v>
                </c:pt>
                <c:pt idx="17">
                  <c:v>654.95796028720247</c:v>
                </c:pt>
                <c:pt idx="18">
                  <c:v>667.38700058041798</c:v>
                </c:pt>
                <c:pt idx="19">
                  <c:v>750.18314598200334</c:v>
                </c:pt>
                <c:pt idx="20">
                  <c:v>693.75203765069955</c:v>
                </c:pt>
                <c:pt idx="21">
                  <c:v>654.09123995003392</c:v>
                </c:pt>
                <c:pt idx="22">
                  <c:v>828.27135970524341</c:v>
                </c:pt>
                <c:pt idx="23">
                  <c:v>858.3793518065205</c:v>
                </c:pt>
                <c:pt idx="24">
                  <c:v>752.04341951542347</c:v>
                </c:pt>
                <c:pt idx="25">
                  <c:v>683.59081405239601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Western Cape</c:v>
                </c:pt>
              </c:strCache>
            </c:strRef>
          </c:tx>
          <c:marker>
            <c:symbol val="none"/>
          </c:marker>
          <c:cat>
            <c:strRef>
              <c:f>Sheet1!$B$1:$AA$1</c:f>
              <c:strCache>
                <c:ptCount val="26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</c:strCache>
            </c:strRef>
          </c:cat>
          <c:val>
            <c:numRef>
              <c:f>Sheet1!$B$3:$AA$3</c:f>
              <c:numCache>
                <c:formatCode>#,##0</c:formatCode>
                <c:ptCount val="26"/>
                <c:pt idx="0">
                  <c:v>506.59324999999956</c:v>
                </c:pt>
                <c:pt idx="1">
                  <c:v>551.93749999999909</c:v>
                </c:pt>
                <c:pt idx="2">
                  <c:v>525.40129999999908</c:v>
                </c:pt>
                <c:pt idx="3">
                  <c:v>481.87800000000004</c:v>
                </c:pt>
                <c:pt idx="4">
                  <c:v>355.10300000000007</c:v>
                </c:pt>
                <c:pt idx="5">
                  <c:v>335.25459999999993</c:v>
                </c:pt>
                <c:pt idx="6">
                  <c:v>480.76989562764447</c:v>
                </c:pt>
                <c:pt idx="7">
                  <c:v>537.83601895032598</c:v>
                </c:pt>
                <c:pt idx="8">
                  <c:v>526.50209765129932</c:v>
                </c:pt>
                <c:pt idx="9">
                  <c:v>517.53019302153439</c:v>
                </c:pt>
                <c:pt idx="10">
                  <c:v>560.27573184218477</c:v>
                </c:pt>
                <c:pt idx="11">
                  <c:v>477.86400329228866</c:v>
                </c:pt>
                <c:pt idx="12">
                  <c:v>437.79081113315902</c:v>
                </c:pt>
                <c:pt idx="13">
                  <c:v>572.43510584930289</c:v>
                </c:pt>
                <c:pt idx="14">
                  <c:v>680.96543507594049</c:v>
                </c:pt>
                <c:pt idx="15">
                  <c:v>1057.9421499958428</c:v>
                </c:pt>
                <c:pt idx="16">
                  <c:v>1163.616393685018</c:v>
                </c:pt>
                <c:pt idx="17">
                  <c:v>1077.2810127563278</c:v>
                </c:pt>
                <c:pt idx="18">
                  <c:v>1252.9020873006157</c:v>
                </c:pt>
                <c:pt idx="19">
                  <c:v>1285.3565997677549</c:v>
                </c:pt>
                <c:pt idx="20">
                  <c:v>1302.9479929938659</c:v>
                </c:pt>
                <c:pt idx="21">
                  <c:v>1127.1545105297103</c:v>
                </c:pt>
                <c:pt idx="22">
                  <c:v>1191.4262765021151</c:v>
                </c:pt>
                <c:pt idx="23">
                  <c:v>1447.8400978946179</c:v>
                </c:pt>
                <c:pt idx="24">
                  <c:v>1412.6266944560962</c:v>
                </c:pt>
                <c:pt idx="25">
                  <c:v>1466.4188698993557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Gauteng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strRef>
              <c:f>Sheet1!$B$1:$AA$1</c:f>
              <c:strCache>
                <c:ptCount val="26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</c:strCache>
            </c:strRef>
          </c:cat>
          <c:val>
            <c:numRef>
              <c:f>Sheet1!$B$4:$AA$4</c:f>
              <c:numCache>
                <c:formatCode>#,##0</c:formatCode>
                <c:ptCount val="26"/>
                <c:pt idx="0">
                  <c:v>1502.0686000000001</c:v>
                </c:pt>
                <c:pt idx="1">
                  <c:v>1350.2412999999999</c:v>
                </c:pt>
                <c:pt idx="2">
                  <c:v>1256.5368000000001</c:v>
                </c:pt>
                <c:pt idx="3">
                  <c:v>1194.5512999999999</c:v>
                </c:pt>
                <c:pt idx="4">
                  <c:v>1343.0658000000001</c:v>
                </c:pt>
                <c:pt idx="5">
                  <c:v>1483.1316999999999</c:v>
                </c:pt>
                <c:pt idx="6">
                  <c:v>1383.1521308885735</c:v>
                </c:pt>
                <c:pt idx="7">
                  <c:v>1379.729511844391</c:v>
                </c:pt>
                <c:pt idx="8">
                  <c:v>1342.8493329686798</c:v>
                </c:pt>
                <c:pt idx="9">
                  <c:v>1119.8949605963735</c:v>
                </c:pt>
                <c:pt idx="10">
                  <c:v>947.15038063706561</c:v>
                </c:pt>
                <c:pt idx="11">
                  <c:v>1121.5145148336728</c:v>
                </c:pt>
                <c:pt idx="12">
                  <c:v>1252.5375918052775</c:v>
                </c:pt>
                <c:pt idx="13">
                  <c:v>1239.3096109502885</c:v>
                </c:pt>
                <c:pt idx="14">
                  <c:v>1451.7845943530706</c:v>
                </c:pt>
                <c:pt idx="15">
                  <c:v>1768.7187426591724</c:v>
                </c:pt>
                <c:pt idx="16">
                  <c:v>1953.9471068758498</c:v>
                </c:pt>
                <c:pt idx="17">
                  <c:v>2113.3831064776091</c:v>
                </c:pt>
                <c:pt idx="18">
                  <c:v>2408.001397396245</c:v>
                </c:pt>
                <c:pt idx="19">
                  <c:v>2812.7560144214908</c:v>
                </c:pt>
                <c:pt idx="20">
                  <c:v>3582.025291913274</c:v>
                </c:pt>
                <c:pt idx="21">
                  <c:v>4211.5397366812804</c:v>
                </c:pt>
                <c:pt idx="22">
                  <c:v>3485.3701498299224</c:v>
                </c:pt>
                <c:pt idx="23">
                  <c:v>2773.3418747104652</c:v>
                </c:pt>
                <c:pt idx="24">
                  <c:v>2984.7201107983992</c:v>
                </c:pt>
                <c:pt idx="25">
                  <c:v>3415.0622191933139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Kwazulu Natal</c:v>
                </c:pt>
              </c:strCache>
            </c:strRef>
          </c:tx>
          <c:marker>
            <c:symbol val="none"/>
          </c:marker>
          <c:cat>
            <c:strRef>
              <c:f>Sheet1!$B$1:$AA$1</c:f>
              <c:strCache>
                <c:ptCount val="26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</c:strCache>
            </c:strRef>
          </c:cat>
          <c:val>
            <c:numRef>
              <c:f>Sheet1!$B$5:$AA$5</c:f>
              <c:numCache>
                <c:formatCode>#,##0</c:formatCode>
                <c:ptCount val="26"/>
                <c:pt idx="0">
                  <c:v>591.15940000000001</c:v>
                </c:pt>
                <c:pt idx="1">
                  <c:v>452.7808</c:v>
                </c:pt>
                <c:pt idx="2">
                  <c:v>427.16769999999997</c:v>
                </c:pt>
                <c:pt idx="3">
                  <c:v>409.07214999999957</c:v>
                </c:pt>
                <c:pt idx="4">
                  <c:v>361.87964999999997</c:v>
                </c:pt>
                <c:pt idx="5">
                  <c:v>336.48081428571425</c:v>
                </c:pt>
                <c:pt idx="6">
                  <c:v>375.29927028007211</c:v>
                </c:pt>
                <c:pt idx="7">
                  <c:v>393.22252066167897</c:v>
                </c:pt>
                <c:pt idx="8">
                  <c:v>386.97357163025151</c:v>
                </c:pt>
                <c:pt idx="9">
                  <c:v>378.83274019430377</c:v>
                </c:pt>
                <c:pt idx="10">
                  <c:v>473.43617619395326</c:v>
                </c:pt>
                <c:pt idx="11">
                  <c:v>435.88483726561753</c:v>
                </c:pt>
                <c:pt idx="12">
                  <c:v>420.45587319504932</c:v>
                </c:pt>
                <c:pt idx="13">
                  <c:v>535.09988666220181</c:v>
                </c:pt>
                <c:pt idx="14">
                  <c:v>591.10459428510308</c:v>
                </c:pt>
                <c:pt idx="15">
                  <c:v>688.07833515403024</c:v>
                </c:pt>
                <c:pt idx="16">
                  <c:v>756.46236521516676</c:v>
                </c:pt>
                <c:pt idx="17">
                  <c:v>839.14906596547041</c:v>
                </c:pt>
                <c:pt idx="18">
                  <c:v>870.99880762036219</c:v>
                </c:pt>
                <c:pt idx="19">
                  <c:v>1065.6821247958642</c:v>
                </c:pt>
                <c:pt idx="20">
                  <c:v>1300.2252881633035</c:v>
                </c:pt>
                <c:pt idx="21">
                  <c:v>1619.74622019816</c:v>
                </c:pt>
                <c:pt idx="22">
                  <c:v>1728.218312030569</c:v>
                </c:pt>
                <c:pt idx="23">
                  <c:v>1269.7296442061556</c:v>
                </c:pt>
                <c:pt idx="24">
                  <c:v>1051.8981522265958</c:v>
                </c:pt>
                <c:pt idx="25">
                  <c:v>1052.5807544519469</c:v>
                </c:pt>
              </c:numCache>
            </c:numRef>
          </c:val>
        </c:ser>
        <c:marker val="1"/>
        <c:axId val="161219712"/>
        <c:axId val="161221248"/>
      </c:lineChart>
      <c:catAx>
        <c:axId val="161219712"/>
        <c:scaling>
          <c:orientation val="minMax"/>
        </c:scaling>
        <c:axPos val="b"/>
        <c:tickLblPos val="nextTo"/>
        <c:crossAx val="161221248"/>
        <c:crosses val="autoZero"/>
        <c:auto val="1"/>
        <c:lblAlgn val="ctr"/>
        <c:lblOffset val="100"/>
        <c:tickLblSkip val="3"/>
      </c:catAx>
      <c:valAx>
        <c:axId val="1612212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61219712"/>
        <c:crosses val="autoZero"/>
        <c:crossBetween val="between"/>
      </c:valAx>
    </c:plotArea>
    <c:legend>
      <c:legendPos val="t"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High Capacity</c:v>
                </c:pt>
              </c:strCache>
            </c:strRef>
          </c:tx>
          <c:marker>
            <c:symbol val="none"/>
          </c:marker>
          <c:cat>
            <c:strRef>
              <c:f>Sheet1!$B$1:$AA$1</c:f>
              <c:strCache>
                <c:ptCount val="26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</c:strCache>
            </c:strRef>
          </c:cat>
          <c:val>
            <c:numRef>
              <c:f>Sheet1!$B$2:$AA$2</c:f>
              <c:numCache>
                <c:formatCode>0.00</c:formatCode>
                <c:ptCount val="26"/>
                <c:pt idx="0">
                  <c:v>100</c:v>
                </c:pt>
                <c:pt idx="1">
                  <c:v>90.642225385919218</c:v>
                </c:pt>
                <c:pt idx="2">
                  <c:v>86.053378561948008</c:v>
                </c:pt>
                <c:pt idx="3">
                  <c:v>80.938485661557394</c:v>
                </c:pt>
                <c:pt idx="4">
                  <c:v>77.741464663399469</c:v>
                </c:pt>
                <c:pt idx="5">
                  <c:v>81.576262860800668</c:v>
                </c:pt>
                <c:pt idx="6">
                  <c:v>87.505517047772713</c:v>
                </c:pt>
                <c:pt idx="7">
                  <c:v>90.397168742384338</c:v>
                </c:pt>
                <c:pt idx="8">
                  <c:v>88.460426022705192</c:v>
                </c:pt>
                <c:pt idx="9">
                  <c:v>82.378713694738948</c:v>
                </c:pt>
                <c:pt idx="10">
                  <c:v>80.812235954489708</c:v>
                </c:pt>
                <c:pt idx="11">
                  <c:v>84.261872401348327</c:v>
                </c:pt>
                <c:pt idx="12">
                  <c:v>89.025593664583013</c:v>
                </c:pt>
                <c:pt idx="13">
                  <c:v>95.500891886783094</c:v>
                </c:pt>
                <c:pt idx="14">
                  <c:v>108.43467476036577</c:v>
                </c:pt>
                <c:pt idx="15">
                  <c:v>138.35291846444085</c:v>
                </c:pt>
                <c:pt idx="16">
                  <c:v>155.11200174946759</c:v>
                </c:pt>
                <c:pt idx="17">
                  <c:v>162.86590754435585</c:v>
                </c:pt>
                <c:pt idx="18">
                  <c:v>180.75311322074555</c:v>
                </c:pt>
                <c:pt idx="19">
                  <c:v>205.59923751246018</c:v>
                </c:pt>
                <c:pt idx="20">
                  <c:v>239.14648109273421</c:v>
                </c:pt>
                <c:pt idx="21">
                  <c:v>264.64940265517708</c:v>
                </c:pt>
                <c:pt idx="22">
                  <c:v>251.46494210816525</c:v>
                </c:pt>
                <c:pt idx="23">
                  <c:v>220.73288187478855</c:v>
                </c:pt>
                <c:pt idx="24">
                  <c:v>215.58757687381041</c:v>
                </c:pt>
                <c:pt idx="25">
                  <c:v>230.0624667506373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Lower Capacity</c:v>
                </c:pt>
              </c:strCache>
            </c:strRef>
          </c:tx>
          <c:marker>
            <c:symbol val="none"/>
          </c:marker>
          <c:cat>
            <c:strRef>
              <c:f>Sheet1!$B$1:$AA$1</c:f>
              <c:strCache>
                <c:ptCount val="26"/>
                <c:pt idx="0">
                  <c:v>Dec-98</c:v>
                </c:pt>
                <c:pt idx="1">
                  <c:v>Jun-99</c:v>
                </c:pt>
                <c:pt idx="2">
                  <c:v>Dec-99</c:v>
                </c:pt>
                <c:pt idx="3">
                  <c:v>Jun-00</c:v>
                </c:pt>
                <c:pt idx="4">
                  <c:v>Dec-00</c:v>
                </c:pt>
                <c:pt idx="5">
                  <c:v>Jun-01</c:v>
                </c:pt>
                <c:pt idx="6">
                  <c:v>Dec-01</c:v>
                </c:pt>
                <c:pt idx="7">
                  <c:v>Jun-02</c:v>
                </c:pt>
                <c:pt idx="8">
                  <c:v>Dec-02</c:v>
                </c:pt>
                <c:pt idx="9">
                  <c:v>Jun-03</c:v>
                </c:pt>
                <c:pt idx="10">
                  <c:v>Dec-03</c:v>
                </c:pt>
                <c:pt idx="11">
                  <c:v>Jun-04</c:v>
                </c:pt>
                <c:pt idx="12">
                  <c:v>Dec-04</c:v>
                </c:pt>
                <c:pt idx="13">
                  <c:v>Jun-05</c:v>
                </c:pt>
                <c:pt idx="14">
                  <c:v>Dec-05</c:v>
                </c:pt>
                <c:pt idx="15">
                  <c:v>Jun-06</c:v>
                </c:pt>
                <c:pt idx="16">
                  <c:v>Dec-06</c:v>
                </c:pt>
                <c:pt idx="17">
                  <c:v>Jun-07</c:v>
                </c:pt>
                <c:pt idx="18">
                  <c:v>Dec-07</c:v>
                </c:pt>
                <c:pt idx="19">
                  <c:v>Jun-08</c:v>
                </c:pt>
                <c:pt idx="20">
                  <c:v>Dec-08</c:v>
                </c:pt>
                <c:pt idx="21">
                  <c:v>Jun-09</c:v>
                </c:pt>
                <c:pt idx="22">
                  <c:v>Dec-09</c:v>
                </c:pt>
                <c:pt idx="23">
                  <c:v>Jun-10</c:v>
                </c:pt>
                <c:pt idx="24">
                  <c:v>Dec-10</c:v>
                </c:pt>
                <c:pt idx="25">
                  <c:v>Jun-11</c:v>
                </c:pt>
              </c:strCache>
            </c:strRef>
          </c:cat>
          <c:val>
            <c:numRef>
              <c:f>Sheet1!$B$3:$AA$3</c:f>
              <c:numCache>
                <c:formatCode>0.00</c:formatCode>
                <c:ptCount val="26"/>
                <c:pt idx="0">
                  <c:v>100</c:v>
                </c:pt>
                <c:pt idx="1">
                  <c:v>90.197738416306166</c:v>
                </c:pt>
                <c:pt idx="2">
                  <c:v>76.005991582643958</c:v>
                </c:pt>
                <c:pt idx="3">
                  <c:v>72.057317959354648</c:v>
                </c:pt>
                <c:pt idx="4">
                  <c:v>95.863220447782467</c:v>
                </c:pt>
                <c:pt idx="5">
                  <c:v>103.4394996816464</c:v>
                </c:pt>
                <c:pt idx="6">
                  <c:v>84.967251722897288</c:v>
                </c:pt>
                <c:pt idx="7">
                  <c:v>84.702412556098324</c:v>
                </c:pt>
                <c:pt idx="8">
                  <c:v>82.806317963108583</c:v>
                </c:pt>
                <c:pt idx="9">
                  <c:v>77.423619905457997</c:v>
                </c:pt>
                <c:pt idx="10">
                  <c:v>78.714308767617624</c:v>
                </c:pt>
                <c:pt idx="11">
                  <c:v>86.901096822885648</c:v>
                </c:pt>
                <c:pt idx="12">
                  <c:v>96.843380296470869</c:v>
                </c:pt>
                <c:pt idx="13">
                  <c:v>96.815557479481626</c:v>
                </c:pt>
                <c:pt idx="14">
                  <c:v>97.777500390190909</c:v>
                </c:pt>
                <c:pt idx="15">
                  <c:v>114.26150556180691</c:v>
                </c:pt>
                <c:pt idx="16">
                  <c:v>132.5659439571574</c:v>
                </c:pt>
                <c:pt idx="17">
                  <c:v>143.3814975401699</c:v>
                </c:pt>
                <c:pt idx="18">
                  <c:v>175.752798137806</c:v>
                </c:pt>
                <c:pt idx="19">
                  <c:v>198.19822646288804</c:v>
                </c:pt>
                <c:pt idx="20">
                  <c:v>188.30263641471353</c:v>
                </c:pt>
                <c:pt idx="21">
                  <c:v>167.90502982116158</c:v>
                </c:pt>
                <c:pt idx="22">
                  <c:v>147.68821395741531</c:v>
                </c:pt>
                <c:pt idx="23">
                  <c:v>154.91385257960312</c:v>
                </c:pt>
                <c:pt idx="24">
                  <c:v>177.19246250636058</c:v>
                </c:pt>
                <c:pt idx="25">
                  <c:v>183.32950248204079</c:v>
                </c:pt>
              </c:numCache>
            </c:numRef>
          </c:val>
        </c:ser>
        <c:marker val="1"/>
        <c:axId val="161266688"/>
        <c:axId val="161272576"/>
      </c:lineChart>
      <c:catAx>
        <c:axId val="161266688"/>
        <c:scaling>
          <c:orientation val="minMax"/>
        </c:scaling>
        <c:axPos val="b"/>
        <c:tickLblPos val="nextTo"/>
        <c:crossAx val="161272576"/>
        <c:crosses val="autoZero"/>
        <c:auto val="1"/>
        <c:lblAlgn val="ctr"/>
        <c:lblOffset val="100"/>
      </c:catAx>
      <c:valAx>
        <c:axId val="161272576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.00" sourceLinked="1"/>
        <c:tickLblPos val="nextTo"/>
        <c:crossAx val="1612666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100"/>
      </a:pPr>
      <a:endParaRPr lang="en-US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Ex-RSA - left axis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mmm\-yy</c:formatCode>
                <c:ptCount val="26"/>
                <c:pt idx="0">
                  <c:v>36130</c:v>
                </c:pt>
                <c:pt idx="1">
                  <c:v>36312</c:v>
                </c:pt>
                <c:pt idx="2">
                  <c:v>36495</c:v>
                </c:pt>
                <c:pt idx="3">
                  <c:v>36678</c:v>
                </c:pt>
                <c:pt idx="4">
                  <c:v>36861</c:v>
                </c:pt>
                <c:pt idx="5">
                  <c:v>37043</c:v>
                </c:pt>
                <c:pt idx="6">
                  <c:v>37226</c:v>
                </c:pt>
                <c:pt idx="7">
                  <c:v>37409</c:v>
                </c:pt>
                <c:pt idx="8" formatCode="[$-409]mmm\-yy;@">
                  <c:v>37592</c:v>
                </c:pt>
                <c:pt idx="9" formatCode="[$-409]mmm\-yy;@">
                  <c:v>37773</c:v>
                </c:pt>
                <c:pt idx="10">
                  <c:v>37956</c:v>
                </c:pt>
                <c:pt idx="11">
                  <c:v>38139</c:v>
                </c:pt>
                <c:pt idx="12">
                  <c:v>38322</c:v>
                </c:pt>
                <c:pt idx="13">
                  <c:v>38504</c:v>
                </c:pt>
                <c:pt idx="14">
                  <c:v>38687</c:v>
                </c:pt>
                <c:pt idx="15">
                  <c:v>38869</c:v>
                </c:pt>
                <c:pt idx="16">
                  <c:v>39052</c:v>
                </c:pt>
                <c:pt idx="17">
                  <c:v>39234</c:v>
                </c:pt>
                <c:pt idx="18">
                  <c:v>39417</c:v>
                </c:pt>
                <c:pt idx="19">
                  <c:v>39600</c:v>
                </c:pt>
                <c:pt idx="20">
                  <c:v>39783</c:v>
                </c:pt>
                <c:pt idx="21">
                  <c:v>39965</c:v>
                </c:pt>
                <c:pt idx="22">
                  <c:v>40148</c:v>
                </c:pt>
                <c:pt idx="23">
                  <c:v>40330</c:v>
                </c:pt>
                <c:pt idx="24">
                  <c:v>40513</c:v>
                </c:pt>
                <c:pt idx="25">
                  <c:v>40695</c:v>
                </c:pt>
              </c:numCache>
            </c:numRef>
          </c:cat>
          <c:val>
            <c:numRef>
              <c:f>Sheet1!$B$2:$B$27</c:f>
              <c:numCache>
                <c:formatCode>#,##0</c:formatCode>
                <c:ptCount val="26"/>
                <c:pt idx="0">
                  <c:v>349.55790000000002</c:v>
                </c:pt>
                <c:pt idx="1">
                  <c:v>307.70189999999963</c:v>
                </c:pt>
                <c:pt idx="2">
                  <c:v>351.01669999999933</c:v>
                </c:pt>
                <c:pt idx="3">
                  <c:v>377.66980000000081</c:v>
                </c:pt>
                <c:pt idx="4">
                  <c:v>386.11430000000001</c:v>
                </c:pt>
                <c:pt idx="5">
                  <c:v>450.27449999999999</c:v>
                </c:pt>
                <c:pt idx="6">
                  <c:v>499.00187983074778</c:v>
                </c:pt>
                <c:pt idx="7">
                  <c:v>519.29481114986004</c:v>
                </c:pt>
                <c:pt idx="8">
                  <c:v>670.88631093284471</c:v>
                </c:pt>
                <c:pt idx="9">
                  <c:v>720.81706734671639</c:v>
                </c:pt>
                <c:pt idx="10">
                  <c:v>606.55244088037239</c:v>
                </c:pt>
                <c:pt idx="11">
                  <c:v>483.67044559422231</c:v>
                </c:pt>
                <c:pt idx="12">
                  <c:v>406.71762892504631</c:v>
                </c:pt>
                <c:pt idx="13">
                  <c:v>365.79115983480165</c:v>
                </c:pt>
                <c:pt idx="14">
                  <c:v>305.31868390236434</c:v>
                </c:pt>
                <c:pt idx="15">
                  <c:v>322.22753808102863</c:v>
                </c:pt>
                <c:pt idx="16">
                  <c:v>532.1782411149959</c:v>
                </c:pt>
                <c:pt idx="17">
                  <c:v>638.30880727235842</c:v>
                </c:pt>
                <c:pt idx="18">
                  <c:v>485.90235422768188</c:v>
                </c:pt>
                <c:pt idx="19">
                  <c:v>970.28961808962254</c:v>
                </c:pt>
                <c:pt idx="20">
                  <c:v>1695.202789854658</c:v>
                </c:pt>
                <c:pt idx="21">
                  <c:v>1212.0157432703379</c:v>
                </c:pt>
                <c:pt idx="22">
                  <c:v>857.78647345250624</c:v>
                </c:pt>
                <c:pt idx="23">
                  <c:v>1211</c:v>
                </c:pt>
                <c:pt idx="24">
                  <c:v>1219</c:v>
                </c:pt>
                <c:pt idx="25">
                  <c:v>1173</c:v>
                </c:pt>
              </c:numCache>
            </c:numRef>
          </c:val>
        </c:ser>
        <c:marker val="1"/>
        <c:axId val="167275136"/>
        <c:axId val="167276928"/>
      </c:line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RSA - right axis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mmm\-yy</c:formatCode>
                <c:ptCount val="26"/>
                <c:pt idx="0">
                  <c:v>36130</c:v>
                </c:pt>
                <c:pt idx="1">
                  <c:v>36312</c:v>
                </c:pt>
                <c:pt idx="2">
                  <c:v>36495</c:v>
                </c:pt>
                <c:pt idx="3">
                  <c:v>36678</c:v>
                </c:pt>
                <c:pt idx="4">
                  <c:v>36861</c:v>
                </c:pt>
                <c:pt idx="5">
                  <c:v>37043</c:v>
                </c:pt>
                <c:pt idx="6">
                  <c:v>37226</c:v>
                </c:pt>
                <c:pt idx="7">
                  <c:v>37409</c:v>
                </c:pt>
                <c:pt idx="8" formatCode="[$-409]mmm\-yy;@">
                  <c:v>37592</c:v>
                </c:pt>
                <c:pt idx="9" formatCode="[$-409]mmm\-yy;@">
                  <c:v>37773</c:v>
                </c:pt>
                <c:pt idx="10">
                  <c:v>37956</c:v>
                </c:pt>
                <c:pt idx="11">
                  <c:v>38139</c:v>
                </c:pt>
                <c:pt idx="12">
                  <c:v>38322</c:v>
                </c:pt>
                <c:pt idx="13">
                  <c:v>38504</c:v>
                </c:pt>
                <c:pt idx="14">
                  <c:v>38687</c:v>
                </c:pt>
                <c:pt idx="15">
                  <c:v>38869</c:v>
                </c:pt>
                <c:pt idx="16">
                  <c:v>39052</c:v>
                </c:pt>
                <c:pt idx="17">
                  <c:v>39234</c:v>
                </c:pt>
                <c:pt idx="18">
                  <c:v>39417</c:v>
                </c:pt>
                <c:pt idx="19">
                  <c:v>39600</c:v>
                </c:pt>
                <c:pt idx="20">
                  <c:v>39783</c:v>
                </c:pt>
                <c:pt idx="21">
                  <c:v>39965</c:v>
                </c:pt>
                <c:pt idx="22">
                  <c:v>40148</c:v>
                </c:pt>
                <c:pt idx="23">
                  <c:v>40330</c:v>
                </c:pt>
                <c:pt idx="24">
                  <c:v>40513</c:v>
                </c:pt>
                <c:pt idx="25">
                  <c:v>40695</c:v>
                </c:pt>
              </c:numCache>
            </c:numRef>
          </c:cat>
          <c:val>
            <c:numRef>
              <c:f>Sheet1!$C$2:$C$27</c:f>
              <c:numCache>
                <c:formatCode>#,##0</c:formatCode>
                <c:ptCount val="26"/>
                <c:pt idx="0">
                  <c:v>3611.5236052573014</c:v>
                </c:pt>
                <c:pt idx="1">
                  <c:v>3270.2981</c:v>
                </c:pt>
                <c:pt idx="2">
                  <c:v>3033.9832999999999</c:v>
                </c:pt>
                <c:pt idx="3">
                  <c:v>2857.8302000000012</c:v>
                </c:pt>
                <c:pt idx="4">
                  <c:v>2940.857950000006</c:v>
                </c:pt>
                <c:pt idx="5">
                  <c:v>3106.8548928571472</c:v>
                </c:pt>
                <c:pt idx="6">
                  <c:v>3141.6245154946587</c:v>
                </c:pt>
                <c:pt idx="7">
                  <c:v>3222.8549536811734</c:v>
                </c:pt>
                <c:pt idx="8">
                  <c:v>3153.2078231563833</c:v>
                </c:pt>
                <c:pt idx="9">
                  <c:v>2938.7035529285722</c:v>
                </c:pt>
                <c:pt idx="10">
                  <c:v>2903.1318583971242</c:v>
                </c:pt>
                <c:pt idx="11">
                  <c:v>3062.5374151241449</c:v>
                </c:pt>
                <c:pt idx="12">
                  <c:v>3272.6461080425124</c:v>
                </c:pt>
                <c:pt idx="13">
                  <c:v>3458.7008944454087</c:v>
                </c:pt>
                <c:pt idx="14">
                  <c:v>3837.8067644277344</c:v>
                </c:pt>
                <c:pt idx="15">
                  <c:v>4819.5608730642734</c:v>
                </c:pt>
                <c:pt idx="16">
                  <c:v>5436.1784795153653</c:v>
                </c:pt>
                <c:pt idx="17">
                  <c:v>5738.7177051635135</c:v>
                </c:pt>
                <c:pt idx="18">
                  <c:v>6491.1858076417084</c:v>
                </c:pt>
                <c:pt idx="19">
                  <c:v>7370.8627864245254</c:v>
                </c:pt>
                <c:pt idx="20">
                  <c:v>8263.096537721085</c:v>
                </c:pt>
                <c:pt idx="21">
                  <c:v>8846.7420592414728</c:v>
                </c:pt>
                <c:pt idx="22">
                  <c:v>8318.889803396949</c:v>
                </c:pt>
                <c:pt idx="23">
                  <c:v>7488</c:v>
                </c:pt>
                <c:pt idx="24">
                  <c:v>7504</c:v>
                </c:pt>
                <c:pt idx="25">
                  <c:v>7965</c:v>
                </c:pt>
              </c:numCache>
            </c:numRef>
          </c:val>
        </c:ser>
        <c:marker val="1"/>
        <c:axId val="167280000"/>
        <c:axId val="167278464"/>
      </c:lineChart>
      <c:dateAx>
        <c:axId val="167275136"/>
        <c:scaling>
          <c:orientation val="minMax"/>
        </c:scaling>
        <c:axPos val="b"/>
        <c:numFmt formatCode="mmm\-yy" sourceLinked="1"/>
        <c:majorTickMark val="none"/>
        <c:tickLblPos val="nextTo"/>
        <c:crossAx val="167276928"/>
        <c:crosses val="autoZero"/>
        <c:auto val="1"/>
        <c:lblOffset val="100"/>
      </c:dateAx>
      <c:valAx>
        <c:axId val="16727692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none"/>
        <c:tickLblPos val="nextTo"/>
        <c:spPr>
          <a:ln w="9525">
            <a:noFill/>
          </a:ln>
        </c:spPr>
        <c:crossAx val="167275136"/>
        <c:crosses val="autoZero"/>
        <c:crossBetween val="between"/>
      </c:valAx>
      <c:valAx>
        <c:axId val="167278464"/>
        <c:scaling>
          <c:orientation val="minMax"/>
        </c:scaling>
        <c:axPos val="r"/>
        <c:numFmt formatCode="#,##0" sourceLinked="1"/>
        <c:tickLblPos val="nextTo"/>
        <c:crossAx val="167280000"/>
        <c:crosses val="max"/>
        <c:crossBetween val="between"/>
      </c:valAx>
      <c:dateAx>
        <c:axId val="167280000"/>
        <c:scaling>
          <c:orientation val="minMax"/>
        </c:scaling>
        <c:delete val="1"/>
        <c:axPos val="b"/>
        <c:numFmt formatCode="mmm\-yy" sourceLinked="1"/>
        <c:tickLblPos val="none"/>
        <c:crossAx val="167278464"/>
        <c:crosses val="autoZero"/>
        <c:auto val="1"/>
        <c:lblOffset val="100"/>
      </c:dateAx>
    </c:plotArea>
    <c:legend>
      <c:legendPos val="t"/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Jun-11</c:v>
                </c:pt>
              </c:strCache>
            </c:strRef>
          </c:tx>
          <c:explosion val="25"/>
          <c:dLbls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13.6</c:v>
                </c:pt>
                <c:pt idx="1">
                  <c:v>11.8</c:v>
                </c:pt>
                <c:pt idx="2">
                  <c:v>19.8</c:v>
                </c:pt>
                <c:pt idx="3">
                  <c:v>12.1</c:v>
                </c:pt>
                <c:pt idx="4">
                  <c:v>42.7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of GDP</c:v>
                </c:pt>
              </c:strCache>
            </c:strRef>
          </c:tx>
          <c:cat>
            <c:strRef>
              <c:f>Sheet1!$A$2:$A$30</c:f>
              <c:strCache>
                <c:ptCount val="29"/>
                <c:pt idx="0">
                  <c:v>JUN97</c:v>
                </c:pt>
                <c:pt idx="1">
                  <c:v>DEC97</c:v>
                </c:pt>
                <c:pt idx="2">
                  <c:v>JUN98</c:v>
                </c:pt>
                <c:pt idx="3">
                  <c:v>DEC98</c:v>
                </c:pt>
                <c:pt idx="4">
                  <c:v>JUN99</c:v>
                </c:pt>
                <c:pt idx="5">
                  <c:v>DEC99</c:v>
                </c:pt>
                <c:pt idx="6">
                  <c:v>JUN00</c:v>
                </c:pt>
                <c:pt idx="7">
                  <c:v>DEC00</c:v>
                </c:pt>
                <c:pt idx="8">
                  <c:v>JUN01</c:v>
                </c:pt>
                <c:pt idx="9">
                  <c:v>DEC01</c:v>
                </c:pt>
                <c:pt idx="10">
                  <c:v>JUN02</c:v>
                </c:pt>
                <c:pt idx="11">
                  <c:v>DEC02</c:v>
                </c:pt>
                <c:pt idx="12">
                  <c:v>JUN03</c:v>
                </c:pt>
                <c:pt idx="13">
                  <c:v>DEC03</c:v>
                </c:pt>
                <c:pt idx="14">
                  <c:v>JUN04</c:v>
                </c:pt>
                <c:pt idx="15">
                  <c:v>DEC04</c:v>
                </c:pt>
                <c:pt idx="16">
                  <c:v>JUN05</c:v>
                </c:pt>
                <c:pt idx="17">
                  <c:v>DEC05</c:v>
                </c:pt>
                <c:pt idx="18">
                  <c:v>JUN06</c:v>
                </c:pt>
                <c:pt idx="19">
                  <c:v>DEC06</c:v>
                </c:pt>
                <c:pt idx="20">
                  <c:v>JUN07</c:v>
                </c:pt>
                <c:pt idx="21">
                  <c:v>DEC07</c:v>
                </c:pt>
                <c:pt idx="22">
                  <c:v>JUN08</c:v>
                </c:pt>
                <c:pt idx="23">
                  <c:v>DEC08</c:v>
                </c:pt>
                <c:pt idx="24">
                  <c:v>JUN09</c:v>
                </c:pt>
                <c:pt idx="25">
                  <c:v>DEC09</c:v>
                </c:pt>
                <c:pt idx="26">
                  <c:v>JUN10</c:v>
                </c:pt>
                <c:pt idx="27">
                  <c:v>DEC10</c:v>
                </c:pt>
                <c:pt idx="28">
                  <c:v>JUN11</c:v>
                </c:pt>
              </c:strCache>
            </c:strRef>
          </c:cat>
          <c:val>
            <c:numRef>
              <c:f>Sheet1!$B$2:$B$30</c:f>
              <c:numCache>
                <c:formatCode>0.0%</c:formatCode>
                <c:ptCount val="29"/>
                <c:pt idx="0">
                  <c:v>3.3026020649550756E-3</c:v>
                </c:pt>
                <c:pt idx="1">
                  <c:v>3.6926734767409601E-3</c:v>
                </c:pt>
                <c:pt idx="2">
                  <c:v>3.5358567822615836E-3</c:v>
                </c:pt>
                <c:pt idx="3">
                  <c:v>2.9470987202018044E-3</c:v>
                </c:pt>
                <c:pt idx="4">
                  <c:v>2.8646990291029523E-3</c:v>
                </c:pt>
                <c:pt idx="5">
                  <c:v>2.5302257808414667E-3</c:v>
                </c:pt>
                <c:pt idx="6">
                  <c:v>2.5153129224482788E-3</c:v>
                </c:pt>
                <c:pt idx="7">
                  <c:v>2.5728838550303835E-3</c:v>
                </c:pt>
                <c:pt idx="8">
                  <c:v>2.7866356826412998E-3</c:v>
                </c:pt>
                <c:pt idx="9">
                  <c:v>2.6413451849392738E-3</c:v>
                </c:pt>
                <c:pt idx="10">
                  <c:v>2.8370030817386192E-3</c:v>
                </c:pt>
                <c:pt idx="11">
                  <c:v>2.6549232646105613E-3</c:v>
                </c:pt>
                <c:pt idx="12">
                  <c:v>2.5248741131127152E-3</c:v>
                </c:pt>
                <c:pt idx="13">
                  <c:v>2.3807570420306037E-3</c:v>
                </c:pt>
                <c:pt idx="14">
                  <c:v>2.4750227637131755E-3</c:v>
                </c:pt>
                <c:pt idx="15">
                  <c:v>2.4266965697703779E-3</c:v>
                </c:pt>
                <c:pt idx="16">
                  <c:v>2.5286838022469554E-3</c:v>
                </c:pt>
                <c:pt idx="17">
                  <c:v>2.711827202778596E-3</c:v>
                </c:pt>
                <c:pt idx="18">
                  <c:v>3.6137603761681506E-3</c:v>
                </c:pt>
                <c:pt idx="19">
                  <c:v>3.5255006320027075E-3</c:v>
                </c:pt>
                <c:pt idx="20">
                  <c:v>3.8991552138753992E-3</c:v>
                </c:pt>
                <c:pt idx="21">
                  <c:v>4.0282674731206836E-3</c:v>
                </c:pt>
                <c:pt idx="22">
                  <c:v>5.2239170168148713E-3</c:v>
                </c:pt>
                <c:pt idx="23">
                  <c:v>5.7147626899121768E-3</c:v>
                </c:pt>
                <c:pt idx="24">
                  <c:v>5.464800583991871E-3</c:v>
                </c:pt>
                <c:pt idx="25">
                  <c:v>4.827227479875882E-3</c:v>
                </c:pt>
                <c:pt idx="26">
                  <c:v>4.7920185885472694E-3</c:v>
                </c:pt>
                <c:pt idx="27">
                  <c:v>4.7357825296165321E-3</c:v>
                </c:pt>
                <c:pt idx="28">
                  <c:v>4.7920185885472694E-3</c:v>
                </c:pt>
              </c:numCache>
            </c:numRef>
          </c:val>
        </c:ser>
        <c:axId val="132114688"/>
        <c:axId val="112009216"/>
      </c:barChart>
      <c:catAx>
        <c:axId val="132114688"/>
        <c:scaling>
          <c:orientation val="minMax"/>
        </c:scaling>
        <c:axPos val="b"/>
        <c:tickLblPos val="nextTo"/>
        <c:crossAx val="112009216"/>
        <c:crosses val="autoZero"/>
        <c:auto val="1"/>
        <c:lblAlgn val="ctr"/>
        <c:lblOffset val="100"/>
        <c:tickLblSkip val="2"/>
      </c:catAx>
      <c:valAx>
        <c:axId val="11200921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.0%" sourceLinked="1"/>
        <c:tickLblPos val="nextTo"/>
        <c:crossAx val="132114688"/>
        <c:crosses val="autoZero"/>
        <c:crossBetween val="between"/>
      </c:valAx>
    </c:plotArea>
    <c:plotVisOnly val="1"/>
  </c:chart>
  <c:txPr>
    <a:bodyPr/>
    <a:lstStyle/>
    <a:p>
      <a:pPr>
        <a:defRPr sz="10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Jun-08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9.7000000000000011</c:v>
                </c:pt>
                <c:pt idx="1">
                  <c:v>15.8</c:v>
                </c:pt>
                <c:pt idx="2">
                  <c:v>21</c:v>
                </c:pt>
                <c:pt idx="3">
                  <c:v>12.8</c:v>
                </c:pt>
                <c:pt idx="4">
                  <c:v>40.700000000000003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Dec-08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7</c:v>
                </c:pt>
                <c:pt idx="1">
                  <c:v>17.7</c:v>
                </c:pt>
                <c:pt idx="2">
                  <c:v>27.9</c:v>
                </c:pt>
                <c:pt idx="3">
                  <c:v>10.4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Jun-09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6.4</c:v>
                </c:pt>
                <c:pt idx="1">
                  <c:v>10.7</c:v>
                </c:pt>
                <c:pt idx="2">
                  <c:v>23</c:v>
                </c:pt>
                <c:pt idx="3">
                  <c:v>9.8000000000000007</c:v>
                </c:pt>
                <c:pt idx="4">
                  <c:v>50.2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Dec-09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15.7</c:v>
                </c:pt>
                <c:pt idx="1">
                  <c:v>9.9</c:v>
                </c:pt>
                <c:pt idx="2">
                  <c:v>27.4</c:v>
                </c:pt>
                <c:pt idx="3">
                  <c:v>12.8</c:v>
                </c:pt>
                <c:pt idx="4">
                  <c:v>34.200000000000003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Jun-10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Sheet1!$F$2:$F$6</c:f>
              <c:numCache>
                <c:formatCode>0.0</c:formatCode>
                <c:ptCount val="5"/>
                <c:pt idx="0">
                  <c:v>16.37</c:v>
                </c:pt>
                <c:pt idx="1">
                  <c:v>13.91</c:v>
                </c:pt>
                <c:pt idx="2">
                  <c:v>20.420000000000002</c:v>
                </c:pt>
                <c:pt idx="3">
                  <c:v>12.69</c:v>
                </c:pt>
                <c:pt idx="4">
                  <c:v>36.61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Dec-10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Sheet1!$G$2:$G$6</c:f>
              <c:numCache>
                <c:formatCode>0.0</c:formatCode>
                <c:ptCount val="5"/>
                <c:pt idx="0">
                  <c:v>14.8</c:v>
                </c:pt>
                <c:pt idx="1">
                  <c:v>12</c:v>
                </c:pt>
                <c:pt idx="2">
                  <c:v>18.14</c:v>
                </c:pt>
                <c:pt idx="3">
                  <c:v>11.7</c:v>
                </c:pt>
                <c:pt idx="4">
                  <c:v>43.4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Jun-11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Central</c:v>
                </c:pt>
                <c:pt idx="1">
                  <c:v>Provincial</c:v>
                </c:pt>
                <c:pt idx="2">
                  <c:v>Local</c:v>
                </c:pt>
                <c:pt idx="3">
                  <c:v>Parastatals</c:v>
                </c:pt>
                <c:pt idx="4">
                  <c:v>Private</c:v>
                </c:pt>
              </c:strCache>
            </c:strRef>
          </c:cat>
          <c:val>
            <c:numRef>
              <c:f>Sheet1!$H$2:$H$6</c:f>
              <c:numCache>
                <c:formatCode>0.0</c:formatCode>
                <c:ptCount val="5"/>
                <c:pt idx="0">
                  <c:v>13.6</c:v>
                </c:pt>
                <c:pt idx="1">
                  <c:v>11.8</c:v>
                </c:pt>
                <c:pt idx="2">
                  <c:v>19.8</c:v>
                </c:pt>
                <c:pt idx="3">
                  <c:v>12.1</c:v>
                </c:pt>
                <c:pt idx="4">
                  <c:v>42.7</c:v>
                </c:pt>
              </c:numCache>
            </c:numRef>
          </c:val>
        </c:ser>
        <c:axId val="163469952"/>
        <c:axId val="163508224"/>
      </c:barChart>
      <c:catAx>
        <c:axId val="163469952"/>
        <c:scaling>
          <c:orientation val="minMax"/>
        </c:scaling>
        <c:axPos val="b"/>
        <c:majorGridlines/>
        <c:tickLblPos val="nextTo"/>
        <c:crossAx val="163508224"/>
        <c:crosses val="autoZero"/>
        <c:auto val="1"/>
        <c:lblAlgn val="ctr"/>
        <c:lblOffset val="100"/>
      </c:catAx>
      <c:valAx>
        <c:axId val="16350822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63469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t"/>
    </c:legend>
    <c:plotVisOnly val="1"/>
  </c:chart>
  <c:txPr>
    <a:bodyPr/>
    <a:lstStyle/>
    <a:p>
      <a:pPr>
        <a:defRPr sz="1050"/>
      </a:pPr>
      <a:endParaRPr lang="en-US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Central</c:v>
                </c:pt>
              </c:strCache>
            </c:strRef>
          </c:tx>
          <c:marker>
            <c:symbol val="none"/>
          </c:marker>
          <c:cat>
            <c:strRef>
              <c:f>Sheet1!$B$1:$V$1</c:f>
              <c:strCache>
                <c:ptCount val="21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</c:strCache>
            </c:strRef>
          </c:cat>
          <c:val>
            <c:numRef>
              <c:f>Sheet1!$B$2:$V$2</c:f>
              <c:numCache>
                <c:formatCode>#,##0</c:formatCode>
                <c:ptCount val="21"/>
                <c:pt idx="0">
                  <c:v>618.56711285714289</c:v>
                </c:pt>
                <c:pt idx="1">
                  <c:v>722.71024074148704</c:v>
                </c:pt>
                <c:pt idx="2">
                  <c:v>757.60290322077185</c:v>
                </c:pt>
                <c:pt idx="3">
                  <c:v>892.54023493654404</c:v>
                </c:pt>
                <c:pt idx="4">
                  <c:v>814.91746731858734</c:v>
                </c:pt>
                <c:pt idx="5">
                  <c:v>602.07719822631555</c:v>
                </c:pt>
                <c:pt idx="6">
                  <c:v>524.1055111623225</c:v>
                </c:pt>
                <c:pt idx="7">
                  <c:v>548.42816378964744</c:v>
                </c:pt>
                <c:pt idx="8">
                  <c:v>562.92519735443648</c:v>
                </c:pt>
                <c:pt idx="9">
                  <c:v>614.12682301548739</c:v>
                </c:pt>
                <c:pt idx="10">
                  <c:v>732.73032031615855</c:v>
                </c:pt>
                <c:pt idx="11">
                  <c:v>717.77126397378458</c:v>
                </c:pt>
                <c:pt idx="12">
                  <c:v>616.77255434776805</c:v>
                </c:pt>
                <c:pt idx="13">
                  <c:v>629.49807611903805</c:v>
                </c:pt>
                <c:pt idx="14">
                  <c:v>787.54280405819395</c:v>
                </c:pt>
                <c:pt idx="15">
                  <c:v>824.95742074272152</c:v>
                </c:pt>
                <c:pt idx="16">
                  <c:v>674.64811927789549</c:v>
                </c:pt>
                <c:pt idx="17">
                  <c:v>989.67754096150713</c:v>
                </c:pt>
                <c:pt idx="18">
                  <c:v>1395.0930104953336</c:v>
                </c:pt>
                <c:pt idx="19">
                  <c:v>1359.5787778593058</c:v>
                </c:pt>
                <c:pt idx="20">
                  <c:v>1294.9552237929881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Provincial</c:v>
                </c:pt>
              </c:strCache>
            </c:strRef>
          </c:tx>
          <c:marker>
            <c:symbol val="none"/>
          </c:marker>
          <c:cat>
            <c:strRef>
              <c:f>Sheet1!$B$1:$V$1</c:f>
              <c:strCache>
                <c:ptCount val="21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</c:strCache>
            </c:strRef>
          </c:cat>
          <c:val>
            <c:numRef>
              <c:f>Sheet1!$B$3:$V$3</c:f>
              <c:numCache>
                <c:formatCode>#,##0</c:formatCode>
                <c:ptCount val="21"/>
                <c:pt idx="0">
                  <c:v>513.09456428571298</c:v>
                </c:pt>
                <c:pt idx="1">
                  <c:v>437.71581640136969</c:v>
                </c:pt>
                <c:pt idx="2">
                  <c:v>474.48959271210254</c:v>
                </c:pt>
                <c:pt idx="3">
                  <c:v>558.7065097986731</c:v>
                </c:pt>
                <c:pt idx="4">
                  <c:v>497.52879280863749</c:v>
                </c:pt>
                <c:pt idx="5">
                  <c:v>460.65434540041178</c:v>
                </c:pt>
                <c:pt idx="6">
                  <c:v>499.43950385643325</c:v>
                </c:pt>
                <c:pt idx="7">
                  <c:v>580.68090313371113</c:v>
                </c:pt>
                <c:pt idx="8">
                  <c:v>623.89326452063824</c:v>
                </c:pt>
                <c:pt idx="9">
                  <c:v>702.03194997893888</c:v>
                </c:pt>
                <c:pt idx="10">
                  <c:v>721.81999159105908</c:v>
                </c:pt>
                <c:pt idx="11">
                  <c:v>742.30520905019989</c:v>
                </c:pt>
                <c:pt idx="12">
                  <c:v>830.82241124294546</c:v>
                </c:pt>
                <c:pt idx="13">
                  <c:v>775.83125308805779</c:v>
                </c:pt>
                <c:pt idx="14">
                  <c:v>1096.3067440155448</c:v>
                </c:pt>
                <c:pt idx="15">
                  <c:v>1671.4545104818187</c:v>
                </c:pt>
                <c:pt idx="16">
                  <c:v>1439.9711176970197</c:v>
                </c:pt>
                <c:pt idx="17">
                  <c:v>947.29186620412804</c:v>
                </c:pt>
                <c:pt idx="18">
                  <c:v>1036.5822257808179</c:v>
                </c:pt>
                <c:pt idx="19">
                  <c:v>1130.2169111551411</c:v>
                </c:pt>
                <c:pt idx="20">
                  <c:v>1086.9754161272681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Local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strRef>
              <c:f>Sheet1!$B$1:$V$1</c:f>
              <c:strCache>
                <c:ptCount val="21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</c:strCache>
            </c:strRef>
          </c:cat>
          <c:val>
            <c:numRef>
              <c:f>Sheet1!$B$4:$V$4</c:f>
              <c:numCache>
                <c:formatCode>#,##0</c:formatCode>
                <c:ptCount val="21"/>
                <c:pt idx="0">
                  <c:v>750.27689714285805</c:v>
                </c:pt>
                <c:pt idx="1">
                  <c:v>732.14150899052947</c:v>
                </c:pt>
                <c:pt idx="2">
                  <c:v>739.175255857313</c:v>
                </c:pt>
                <c:pt idx="3">
                  <c:v>728.95373096305354</c:v>
                </c:pt>
                <c:pt idx="4">
                  <c:v>704.52834265156855</c:v>
                </c:pt>
                <c:pt idx="5">
                  <c:v>736.86664345263296</c:v>
                </c:pt>
                <c:pt idx="6">
                  <c:v>986.07015203897652</c:v>
                </c:pt>
                <c:pt idx="7">
                  <c:v>1079.6558522688208</c:v>
                </c:pt>
                <c:pt idx="8">
                  <c:v>984.75538233632221</c:v>
                </c:pt>
                <c:pt idx="9">
                  <c:v>1110.3464019584628</c:v>
                </c:pt>
                <c:pt idx="10">
                  <c:v>1419.4595290475211</c:v>
                </c:pt>
                <c:pt idx="11">
                  <c:v>1537.1061834810553</c:v>
                </c:pt>
                <c:pt idx="12">
                  <c:v>1675.0461520338379</c:v>
                </c:pt>
                <c:pt idx="13">
                  <c:v>1906.3254402089206</c:v>
                </c:pt>
                <c:pt idx="14">
                  <c:v>1928.7027838743247</c:v>
                </c:pt>
                <c:pt idx="15">
                  <c:v>2449.1874972848291</c:v>
                </c:pt>
                <c:pt idx="16">
                  <c:v>2567.2860640114754</c:v>
                </c:pt>
                <c:pt idx="17">
                  <c:v>2301.0042684785817</c:v>
                </c:pt>
                <c:pt idx="18">
                  <c:v>2078.3980248404337</c:v>
                </c:pt>
                <c:pt idx="19">
                  <c:v>1681.9561147088257</c:v>
                </c:pt>
                <c:pt idx="20">
                  <c:v>1737.1055307513845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Parastatals</c:v>
                </c:pt>
              </c:strCache>
            </c:strRef>
          </c:tx>
          <c:marker>
            <c:symbol val="none"/>
          </c:marker>
          <c:cat>
            <c:strRef>
              <c:f>Sheet1!$B$1:$V$1</c:f>
              <c:strCache>
                <c:ptCount val="21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</c:strCache>
            </c:strRef>
          </c:cat>
          <c:val>
            <c:numRef>
              <c:f>Sheet1!$B$5:$V$5</c:f>
              <c:numCache>
                <c:formatCode>#,##0</c:formatCode>
                <c:ptCount val="21"/>
                <c:pt idx="0">
                  <c:v>79.674787142856701</c:v>
                </c:pt>
                <c:pt idx="1">
                  <c:v>120.60624106387266</c:v>
                </c:pt>
                <c:pt idx="2">
                  <c:v>136.94043159753087</c:v>
                </c:pt>
                <c:pt idx="3">
                  <c:v>172.54530106199002</c:v>
                </c:pt>
                <c:pt idx="4">
                  <c:v>201.90135130711104</c:v>
                </c:pt>
                <c:pt idx="5">
                  <c:v>196.37526136389945</c:v>
                </c:pt>
                <c:pt idx="6">
                  <c:v>170.11732305786526</c:v>
                </c:pt>
                <c:pt idx="7">
                  <c:v>180.60971364578518</c:v>
                </c:pt>
                <c:pt idx="8">
                  <c:v>245.1637812376635</c:v>
                </c:pt>
                <c:pt idx="9">
                  <c:v>278.62707420951818</c:v>
                </c:pt>
                <c:pt idx="10">
                  <c:v>326.09716798525386</c:v>
                </c:pt>
                <c:pt idx="11">
                  <c:v>472.9521843929607</c:v>
                </c:pt>
                <c:pt idx="12">
                  <c:v>676.12662944896999</c:v>
                </c:pt>
                <c:pt idx="13">
                  <c:v>771.68417335546451</c:v>
                </c:pt>
                <c:pt idx="14">
                  <c:v>993.68267926091585</c:v>
                </c:pt>
                <c:pt idx="15">
                  <c:v>1149.1137132961528</c:v>
                </c:pt>
                <c:pt idx="16">
                  <c:v>1016.4689676028534</c:v>
                </c:pt>
                <c:pt idx="17">
                  <c:v>1029.1111329516148</c:v>
                </c:pt>
                <c:pt idx="18">
                  <c:v>1108.70470241663</c:v>
                </c:pt>
                <c:pt idx="19">
                  <c:v>1063.8199839933923</c:v>
                </c:pt>
                <c:pt idx="20">
                  <c:v>1088.2909972044006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Private</c:v>
                </c:pt>
              </c:strCache>
            </c:strRef>
          </c:tx>
          <c:marker>
            <c:symbol val="none"/>
          </c:marker>
          <c:cat>
            <c:strRef>
              <c:f>Sheet1!$B$1:$V$1</c:f>
              <c:strCache>
                <c:ptCount val="21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</c:strCache>
            </c:strRef>
          </c:cat>
          <c:val>
            <c:numRef>
              <c:f>Sheet1!$B$6:$V$6</c:f>
              <c:numCache>
                <c:formatCode>#,##0</c:formatCode>
                <c:ptCount val="21"/>
                <c:pt idx="0">
                  <c:v>1595.3740314285708</c:v>
                </c:pt>
                <c:pt idx="1">
                  <c:v>1627.4525881281509</c:v>
                </c:pt>
                <c:pt idx="2">
                  <c:v>1633.7454633920711</c:v>
                </c:pt>
                <c:pt idx="3">
                  <c:v>1470.9659665428321</c:v>
                </c:pt>
                <c:pt idx="4">
                  <c:v>1439.9194113549195</c:v>
                </c:pt>
                <c:pt idx="5">
                  <c:v>1513.1718687346706</c:v>
                </c:pt>
                <c:pt idx="6">
                  <c:v>1366.4753706027711</c:v>
                </c:pt>
                <c:pt idx="7">
                  <c:v>1290.1737274472912</c:v>
                </c:pt>
                <c:pt idx="8">
                  <c:v>1407.3455744856637</c:v>
                </c:pt>
                <c:pt idx="9">
                  <c:v>1436.9667481903009</c:v>
                </c:pt>
                <c:pt idx="10">
                  <c:v>1940.9507367070903</c:v>
                </c:pt>
                <c:pt idx="11">
                  <c:v>2497.9241875483522</c:v>
                </c:pt>
                <c:pt idx="12">
                  <c:v>2579.6130020151222</c:v>
                </c:pt>
                <c:pt idx="13">
                  <c:v>2895.1034557506687</c:v>
                </c:pt>
                <c:pt idx="14">
                  <c:v>3534.9173933051716</c:v>
                </c:pt>
                <c:pt idx="15">
                  <c:v>3858.3827457572247</c:v>
                </c:pt>
                <c:pt idx="16">
                  <c:v>4360.0302082590724</c:v>
                </c:pt>
                <c:pt idx="17">
                  <c:v>3914.4415826031372</c:v>
                </c:pt>
                <c:pt idx="18">
                  <c:v>3080.5560340755383</c:v>
                </c:pt>
                <c:pt idx="19">
                  <c:v>3488.6427984465649</c:v>
                </c:pt>
                <c:pt idx="20">
                  <c:v>3932.3450085810882</c:v>
                </c:pt>
              </c:numCache>
            </c:numRef>
          </c:val>
        </c:ser>
        <c:marker val="1"/>
        <c:axId val="163560064"/>
        <c:axId val="163574144"/>
      </c:lineChart>
      <c:catAx>
        <c:axId val="163560064"/>
        <c:scaling>
          <c:orientation val="minMax"/>
        </c:scaling>
        <c:axPos val="b"/>
        <c:tickLblPos val="nextTo"/>
        <c:crossAx val="163574144"/>
        <c:crosses val="autoZero"/>
        <c:auto val="1"/>
        <c:lblAlgn val="ctr"/>
        <c:lblOffset val="100"/>
        <c:tickLblSkip val="2"/>
      </c:catAx>
      <c:valAx>
        <c:axId val="1635741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" sourceLinked="1"/>
        <c:tickLblPos val="nextTo"/>
        <c:crossAx val="163560064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Public</c:v>
                </c:pt>
              </c:strCache>
            </c:strRef>
          </c:tx>
          <c:marker>
            <c:symbol val="none"/>
          </c:marker>
          <c:cat>
            <c:strRef>
              <c:f>Sheet1!$B$1:$V$1</c:f>
              <c:strCache>
                <c:ptCount val="21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</c:strCache>
            </c:strRef>
          </c:cat>
          <c:val>
            <c:numRef>
              <c:f>Sheet1!$B$2:$V$2</c:f>
              <c:numCache>
                <c:formatCode>0</c:formatCode>
                <c:ptCount val="21"/>
                <c:pt idx="0">
                  <c:v>2195.5112228571506</c:v>
                </c:pt>
                <c:pt idx="1">
                  <c:v>1830.8363915373748</c:v>
                </c:pt>
                <c:pt idx="2">
                  <c:v>2385.5799752380622</c:v>
                </c:pt>
                <c:pt idx="3">
                  <c:v>2319.911578282472</c:v>
                </c:pt>
                <c:pt idx="4">
                  <c:v>2117.8403298893522</c:v>
                </c:pt>
                <c:pt idx="5">
                  <c:v>1874.1065669971717</c:v>
                </c:pt>
                <c:pt idx="6">
                  <c:v>2485.3584132340306</c:v>
                </c:pt>
                <c:pt idx="7">
                  <c:v>2293.3908524419076</c:v>
                </c:pt>
                <c:pt idx="8">
                  <c:v>2540.0843984562098</c:v>
                </c:pt>
                <c:pt idx="9">
                  <c:v>2870.1800998685999</c:v>
                </c:pt>
                <c:pt idx="10">
                  <c:v>3530.033918011382</c:v>
                </c:pt>
                <c:pt idx="11">
                  <c:v>3410.235763784618</c:v>
                </c:pt>
                <c:pt idx="12">
                  <c:v>4187.2997303624225</c:v>
                </c:pt>
                <c:pt idx="13">
                  <c:v>3979.3781551805537</c:v>
                </c:pt>
                <c:pt idx="14">
                  <c:v>5633.0918672374137</c:v>
                </c:pt>
                <c:pt idx="15">
                  <c:v>6556.3344163736356</c:v>
                </c:pt>
                <c:pt idx="16">
                  <c:v>4840.4141208048604</c:v>
                </c:pt>
                <c:pt idx="17">
                  <c:v>5693.7554963868015</c:v>
                </c:pt>
                <c:pt idx="18">
                  <c:v>5543.8004306796356</c:v>
                </c:pt>
                <c:pt idx="19">
                  <c:v>4927.3431447537259</c:v>
                </c:pt>
                <c:pt idx="20">
                  <c:v>5487.31119099837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Private</c:v>
                </c:pt>
              </c:strCache>
            </c:strRef>
          </c:tx>
          <c:marker>
            <c:symbol val="none"/>
          </c:marker>
          <c:cat>
            <c:strRef>
              <c:f>Sheet1!$B$1:$V$1</c:f>
              <c:strCache>
                <c:ptCount val="21"/>
                <c:pt idx="0">
                  <c:v>Jun-01</c:v>
                </c:pt>
                <c:pt idx="1">
                  <c:v>Dec-01</c:v>
                </c:pt>
                <c:pt idx="2">
                  <c:v>Jun-02</c:v>
                </c:pt>
                <c:pt idx="3">
                  <c:v>Dec-02</c:v>
                </c:pt>
                <c:pt idx="4">
                  <c:v>Jun-03</c:v>
                </c:pt>
                <c:pt idx="5">
                  <c:v>Dec-03</c:v>
                </c:pt>
                <c:pt idx="6">
                  <c:v>Jun-04</c:v>
                </c:pt>
                <c:pt idx="7">
                  <c:v>Dec-04</c:v>
                </c:pt>
                <c:pt idx="8">
                  <c:v>Jun-05</c:v>
                </c:pt>
                <c:pt idx="9">
                  <c:v>Dec-05</c:v>
                </c:pt>
                <c:pt idx="10">
                  <c:v>Jun-06</c:v>
                </c:pt>
                <c:pt idx="11">
                  <c:v>Dec-06</c:v>
                </c:pt>
                <c:pt idx="12">
                  <c:v>Jun-07</c:v>
                </c:pt>
                <c:pt idx="13">
                  <c:v>Dec-07</c:v>
                </c:pt>
                <c:pt idx="14">
                  <c:v>Jun-08</c:v>
                </c:pt>
                <c:pt idx="15">
                  <c:v>Dec-08</c:v>
                </c:pt>
                <c:pt idx="16">
                  <c:v>Jun-09</c:v>
                </c:pt>
                <c:pt idx="17">
                  <c:v>Dec-09</c:v>
                </c:pt>
                <c:pt idx="18">
                  <c:v>Jun-10</c:v>
                </c:pt>
                <c:pt idx="19">
                  <c:v>Dec-10</c:v>
                </c:pt>
                <c:pt idx="20">
                  <c:v>Jun-11</c:v>
                </c:pt>
              </c:strCache>
            </c:strRef>
          </c:cat>
          <c:val>
            <c:numRef>
              <c:f>Sheet1!$B$3:$V$3</c:f>
              <c:numCache>
                <c:formatCode>0</c:formatCode>
                <c:ptCount val="21"/>
                <c:pt idx="0">
                  <c:v>1523.8030628571428</c:v>
                </c:pt>
                <c:pt idx="1">
                  <c:v>1731.1021133991528</c:v>
                </c:pt>
                <c:pt idx="2">
                  <c:v>1536.3888133849862</c:v>
                </c:pt>
                <c:pt idx="3">
                  <c:v>1405.5431197006781</c:v>
                </c:pt>
                <c:pt idx="4">
                  <c:v>1474.2957030091611</c:v>
                </c:pt>
                <c:pt idx="5">
                  <c:v>1552.048034460181</c:v>
                </c:pt>
                <c:pt idx="6">
                  <c:v>1180.9027067453587</c:v>
                </c:pt>
                <c:pt idx="7">
                  <c:v>1399.4447481492239</c:v>
                </c:pt>
                <c:pt idx="8">
                  <c:v>1415.246400822097</c:v>
                </c:pt>
                <c:pt idx="9">
                  <c:v>1458.6870955585048</c:v>
                </c:pt>
                <c:pt idx="10">
                  <c:v>2423.2143778556751</c:v>
                </c:pt>
                <c:pt idx="11">
                  <c:v>2572.6339972410351</c:v>
                </c:pt>
                <c:pt idx="12">
                  <c:v>2586.5920067892102</c:v>
                </c:pt>
                <c:pt idx="13">
                  <c:v>3203.6149047121357</c:v>
                </c:pt>
                <c:pt idx="14">
                  <c:v>3866.2198818981897</c:v>
                </c:pt>
                <c:pt idx="15">
                  <c:v>3850.5456096162607</c:v>
                </c:pt>
                <c:pt idx="16">
                  <c:v>4869.5148069018824</c:v>
                </c:pt>
                <c:pt idx="17">
                  <c:v>2959.3683583043871</c:v>
                </c:pt>
                <c:pt idx="18">
                  <c:v>3201.7437098466785</c:v>
                </c:pt>
                <c:pt idx="19">
                  <c:v>3775.5418870464514</c:v>
                </c:pt>
                <c:pt idx="20">
                  <c:v>4089.1481301157137</c:v>
                </c:pt>
              </c:numCache>
            </c:numRef>
          </c:val>
        </c:ser>
        <c:marker val="1"/>
        <c:axId val="166006144"/>
        <c:axId val="166032512"/>
      </c:lineChart>
      <c:catAx>
        <c:axId val="166006144"/>
        <c:scaling>
          <c:orientation val="minMax"/>
        </c:scaling>
        <c:axPos val="b"/>
        <c:tickLblPos val="nextTo"/>
        <c:crossAx val="166032512"/>
        <c:crosses val="autoZero"/>
        <c:auto val="1"/>
        <c:lblAlgn val="ctr"/>
        <c:lblOffset val="100"/>
        <c:tickLblSkip val="2"/>
      </c:catAx>
      <c:valAx>
        <c:axId val="166032512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" sourceLinked="1"/>
        <c:tickLblPos val="nextTo"/>
        <c:crossAx val="166006144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>
        <c:manualLayout>
          <c:layoutTarget val="inner"/>
          <c:xMode val="edge"/>
          <c:yMode val="edge"/>
          <c:x val="9.0739525614853767E-2"/>
          <c:y val="0.13434536307961506"/>
          <c:w val="0.88456911636045499"/>
          <c:h val="0.7775179352580932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Very Low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%">
                  <c:v>0</c:v>
                </c:pt>
                <c:pt idx="4" formatCode="0.0%">
                  <c:v>0</c:v>
                </c:pt>
                <c:pt idx="5" formatCode="0.0%">
                  <c:v>2.1528525296017178E-3</c:v>
                </c:pt>
                <c:pt idx="6" formatCode="0.0%">
                  <c:v>0</c:v>
                </c:pt>
                <c:pt idx="7">
                  <c:v>0</c:v>
                </c:pt>
                <c:pt idx="8" formatCode="0.0%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Sheet1!$C$2:$C$11</c:f>
              <c:numCache>
                <c:formatCode>0.00%</c:formatCode>
                <c:ptCount val="10"/>
                <c:pt idx="0">
                  <c:v>8.9332632685233844E-3</c:v>
                </c:pt>
                <c:pt idx="1">
                  <c:v>2.4199999999999989E-2</c:v>
                </c:pt>
                <c:pt idx="2">
                  <c:v>3.0140895309434635E-2</c:v>
                </c:pt>
                <c:pt idx="3" formatCode="0.0%">
                  <c:v>1.4065539428400423E-2</c:v>
                </c:pt>
                <c:pt idx="4" formatCode="0.0%">
                  <c:v>0</c:v>
                </c:pt>
                <c:pt idx="5" formatCode="0.0%">
                  <c:v>5.1130247578040902E-3</c:v>
                </c:pt>
                <c:pt idx="6" formatCode="0.0%">
                  <c:v>7.3659398939304721E-4</c:v>
                </c:pt>
                <c:pt idx="7">
                  <c:v>8.6689330543933074E-2</c:v>
                </c:pt>
                <c:pt idx="8" formatCode="0.0%">
                  <c:v>1.514004542013626E-3</c:v>
                </c:pt>
                <c:pt idx="9">
                  <c:v>5.1902328222600803E-2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Keen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10"/>
                <c:pt idx="0">
                  <c:v>0.17708880714661071</c:v>
                </c:pt>
                <c:pt idx="1">
                  <c:v>0.22109999999999999</c:v>
                </c:pt>
                <c:pt idx="2">
                  <c:v>0.17549491706795117</c:v>
                </c:pt>
                <c:pt idx="3" formatCode="0.0%">
                  <c:v>0.20828969025886579</c:v>
                </c:pt>
                <c:pt idx="4" formatCode="0.0%">
                  <c:v>0.21424667516851881</c:v>
                </c:pt>
                <c:pt idx="5" formatCode="0.0%">
                  <c:v>0.62728740581270159</c:v>
                </c:pt>
                <c:pt idx="6" formatCode="0.0%">
                  <c:v>0.21773718326458474</c:v>
                </c:pt>
                <c:pt idx="7">
                  <c:v>3.2819037656903902E-2</c:v>
                </c:pt>
                <c:pt idx="8" formatCode="0.0%">
                  <c:v>9.9924299772899836E-2</c:v>
                </c:pt>
                <c:pt idx="9">
                  <c:v>0.27870528109028958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Keen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Sheet1!$E$2:$E$11</c:f>
              <c:numCache>
                <c:formatCode>0.00%</c:formatCode>
                <c:ptCount val="10"/>
                <c:pt idx="0">
                  <c:v>0.43632860395866385</c:v>
                </c:pt>
                <c:pt idx="1">
                  <c:v>0.56290000000000062</c:v>
                </c:pt>
                <c:pt idx="2">
                  <c:v>0.55573390404851075</c:v>
                </c:pt>
                <c:pt idx="3">
                  <c:v>0.48690707765973434</c:v>
                </c:pt>
                <c:pt idx="4">
                  <c:v>0.42284569138276701</c:v>
                </c:pt>
                <c:pt idx="5">
                  <c:v>0.28363832077502693</c:v>
                </c:pt>
                <c:pt idx="6">
                  <c:v>0.33470830878020114</c:v>
                </c:pt>
                <c:pt idx="7">
                  <c:v>0.14788179916317995</c:v>
                </c:pt>
                <c:pt idx="8">
                  <c:v>0.62061569518042048</c:v>
                </c:pt>
                <c:pt idx="9">
                  <c:v>0.27870528109028958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Fierce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DEC06</c:v>
                </c:pt>
                <c:pt idx="1">
                  <c:v>JUN07</c:v>
                </c:pt>
                <c:pt idx="2">
                  <c:v>DEC07</c:v>
                </c:pt>
                <c:pt idx="3">
                  <c:v>JUN08</c:v>
                </c:pt>
                <c:pt idx="4">
                  <c:v>DEC08</c:v>
                </c:pt>
                <c:pt idx="5">
                  <c:v>JUN09</c:v>
                </c:pt>
                <c:pt idx="6">
                  <c:v>DEC09</c:v>
                </c:pt>
                <c:pt idx="7">
                  <c:v>JUN10</c:v>
                </c:pt>
                <c:pt idx="8">
                  <c:v>DEC10</c:v>
                </c:pt>
                <c:pt idx="9">
                  <c:v>JUN11</c:v>
                </c:pt>
              </c:strCache>
            </c:strRef>
          </c:cat>
          <c:val>
            <c:numRef>
              <c:f>Sheet1!$F$2:$F$11</c:f>
              <c:numCache>
                <c:formatCode>0.00%</c:formatCode>
                <c:ptCount val="10"/>
                <c:pt idx="0">
                  <c:v>0.37764932562620435</c:v>
                </c:pt>
                <c:pt idx="1">
                  <c:v>0.1918</c:v>
                </c:pt>
                <c:pt idx="2">
                  <c:v>0.23863028357410423</c:v>
                </c:pt>
                <c:pt idx="3">
                  <c:v>0.2907376926530002</c:v>
                </c:pt>
                <c:pt idx="4">
                  <c:v>0.36290763344871568</c:v>
                </c:pt>
                <c:pt idx="5">
                  <c:v>8.1808396124865568E-2</c:v>
                </c:pt>
                <c:pt idx="6">
                  <c:v>0.44681791396582304</c:v>
                </c:pt>
                <c:pt idx="7">
                  <c:v>0.732609832635987</c:v>
                </c:pt>
                <c:pt idx="8">
                  <c:v>0.27794600050466872</c:v>
                </c:pt>
                <c:pt idx="9">
                  <c:v>0.27870528109028958</c:v>
                </c:pt>
              </c:numCache>
            </c:numRef>
          </c:val>
        </c:ser>
        <c:axId val="166054912"/>
        <c:axId val="166060800"/>
      </c:barChart>
      <c:catAx>
        <c:axId val="166054912"/>
        <c:scaling>
          <c:orientation val="minMax"/>
        </c:scaling>
        <c:axPos val="b"/>
        <c:numFmt formatCode="@" sourceLinked="1"/>
        <c:tickLblPos val="nextTo"/>
        <c:crossAx val="166060800"/>
        <c:crosses val="autoZero"/>
        <c:auto val="1"/>
        <c:lblAlgn val="ctr"/>
        <c:lblOffset val="100"/>
      </c:catAx>
      <c:valAx>
        <c:axId val="166060800"/>
        <c:scaling>
          <c:orientation val="minMax"/>
        </c:scaling>
        <c:axPos val="l"/>
        <c:majorGridlines/>
        <c:numFmt formatCode="0.00%" sourceLinked="1"/>
        <c:tickLblPos val="nextTo"/>
        <c:crossAx val="166054912"/>
        <c:crosses val="autoZero"/>
        <c:crossBetween val="between"/>
      </c:valAx>
    </c:plotArea>
    <c:legend>
      <c:legendPos val="t"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Sheet1!$B$1:$X$1</c:f>
              <c:strCache>
                <c:ptCount val="23"/>
                <c:pt idx="0">
                  <c:v>Jun-00</c:v>
                </c:pt>
                <c:pt idx="1">
                  <c:v>Dec-00</c:v>
                </c:pt>
                <c:pt idx="2">
                  <c:v>01-Jun</c:v>
                </c:pt>
                <c:pt idx="3">
                  <c:v>01-Dec</c:v>
                </c:pt>
                <c:pt idx="4">
                  <c:v>02-Jun</c:v>
                </c:pt>
                <c:pt idx="5">
                  <c:v>02-Dec</c:v>
                </c:pt>
                <c:pt idx="6">
                  <c:v>03-Jun</c:v>
                </c:pt>
                <c:pt idx="7">
                  <c:v>03-Dec</c:v>
                </c:pt>
                <c:pt idx="8">
                  <c:v>04-Jun</c:v>
                </c:pt>
                <c:pt idx="9">
                  <c:v>04-Dec</c:v>
                </c:pt>
                <c:pt idx="10">
                  <c:v>05-Jun</c:v>
                </c:pt>
                <c:pt idx="11">
                  <c:v>05-Dec</c:v>
                </c:pt>
                <c:pt idx="12">
                  <c:v>06-Jun</c:v>
                </c:pt>
                <c:pt idx="13">
                  <c:v>06-Dec</c:v>
                </c:pt>
                <c:pt idx="14">
                  <c:v>07-Jun</c:v>
                </c:pt>
                <c:pt idx="15">
                  <c:v>07-Dec</c:v>
                </c:pt>
                <c:pt idx="16">
                  <c:v>08-Jun</c:v>
                </c:pt>
                <c:pt idx="17">
                  <c:v>08-Dec</c:v>
                </c:pt>
                <c:pt idx="18">
                  <c:v>09-Jun</c:v>
                </c:pt>
                <c:pt idx="19">
                  <c:v>09-Dec</c:v>
                </c:pt>
                <c:pt idx="20">
                  <c:v>10-Jun</c:v>
                </c:pt>
                <c:pt idx="21">
                  <c:v>01-Dec2</c:v>
                </c:pt>
                <c:pt idx="22">
                  <c:v>Jun-11</c:v>
                </c:pt>
              </c:strCache>
            </c:strRef>
          </c:cat>
          <c:val>
            <c:numRef>
              <c:f>Sheet1!$B$2:$X$2</c:f>
              <c:numCache>
                <c:formatCode>0.0%</c:formatCode>
                <c:ptCount val="23"/>
                <c:pt idx="0">
                  <c:v>0.999</c:v>
                </c:pt>
                <c:pt idx="1">
                  <c:v>0.999</c:v>
                </c:pt>
                <c:pt idx="2">
                  <c:v>0.97500000000000064</c:v>
                </c:pt>
                <c:pt idx="3">
                  <c:v>0.98899999999999999</c:v>
                </c:pt>
                <c:pt idx="4">
                  <c:v>0.98</c:v>
                </c:pt>
                <c:pt idx="5">
                  <c:v>0.99299999999999999</c:v>
                </c:pt>
                <c:pt idx="6">
                  <c:v>0.99</c:v>
                </c:pt>
                <c:pt idx="7">
                  <c:v>0.98199999999999998</c:v>
                </c:pt>
                <c:pt idx="8">
                  <c:v>0.99099999999999999</c:v>
                </c:pt>
                <c:pt idx="9">
                  <c:v>0.97800000000000065</c:v>
                </c:pt>
                <c:pt idx="10">
                  <c:v>0.98699999999999999</c:v>
                </c:pt>
                <c:pt idx="11">
                  <c:v>0.97100000000000064</c:v>
                </c:pt>
                <c:pt idx="12">
                  <c:v>0.995</c:v>
                </c:pt>
                <c:pt idx="13">
                  <c:v>0.99099999999999999</c:v>
                </c:pt>
                <c:pt idx="14">
                  <c:v>0.97600000000000064</c:v>
                </c:pt>
                <c:pt idx="15">
                  <c:v>0.96900000000000064</c:v>
                </c:pt>
                <c:pt idx="16">
                  <c:v>0.98599999999999999</c:v>
                </c:pt>
                <c:pt idx="17">
                  <c:v>1</c:v>
                </c:pt>
                <c:pt idx="18">
                  <c:v>0.99299999999999999</c:v>
                </c:pt>
                <c:pt idx="19">
                  <c:v>0.999</c:v>
                </c:pt>
                <c:pt idx="20">
                  <c:v>0.91300000000000003</c:v>
                </c:pt>
                <c:pt idx="21">
                  <c:v>0.998</c:v>
                </c:pt>
                <c:pt idx="22">
                  <c:v>0.94799999999999995</c:v>
                </c:pt>
              </c:numCache>
            </c:numRef>
          </c:val>
        </c:ser>
        <c:axId val="165958400"/>
        <c:axId val="165959936"/>
      </c:barChart>
      <c:catAx>
        <c:axId val="165958400"/>
        <c:scaling>
          <c:orientation val="minMax"/>
        </c:scaling>
        <c:axPos val="b"/>
        <c:numFmt formatCode="@" sourceLinked="1"/>
        <c:tickLblPos val="nextTo"/>
        <c:crossAx val="165959936"/>
        <c:crosses val="autoZero"/>
        <c:auto val="1"/>
        <c:lblAlgn val="ctr"/>
        <c:lblOffset val="100"/>
      </c:catAx>
      <c:valAx>
        <c:axId val="1659599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crossAx val="165958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n-US"/>
          </a:p>
        </c:txPr>
      </c:dTable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Jun'06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92.13</c:v>
                </c:pt>
                <c:pt idx="1">
                  <c:v>56.21</c:v>
                </c:pt>
                <c:pt idx="2">
                  <c:v>87.8</c:v>
                </c:pt>
                <c:pt idx="3">
                  <c:v>80.849999999999994</c:v>
                </c:pt>
                <c:pt idx="4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Dec'06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93.5</c:v>
                </c:pt>
                <c:pt idx="1">
                  <c:v>55.2</c:v>
                </c:pt>
                <c:pt idx="2">
                  <c:v>91.3</c:v>
                </c:pt>
                <c:pt idx="3">
                  <c:v>80.8</c:v>
                </c:pt>
                <c:pt idx="4">
                  <c:v>25.2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Jun'07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91.2</c:v>
                </c:pt>
                <c:pt idx="1">
                  <c:v>59.9</c:v>
                </c:pt>
                <c:pt idx="2">
                  <c:v>88.6</c:v>
                </c:pt>
                <c:pt idx="3">
                  <c:v>89.2</c:v>
                </c:pt>
                <c:pt idx="4">
                  <c:v>26.5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Dec'07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94.52</c:v>
                </c:pt>
                <c:pt idx="1">
                  <c:v>52.1</c:v>
                </c:pt>
                <c:pt idx="2">
                  <c:v>90.58</c:v>
                </c:pt>
                <c:pt idx="3">
                  <c:v>89.440000000000026</c:v>
                </c:pt>
                <c:pt idx="4">
                  <c:v>28.67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Jun'08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>
                  <c:v>67.400000000000006</c:v>
                </c:pt>
                <c:pt idx="1">
                  <c:v>40.6</c:v>
                </c:pt>
                <c:pt idx="2">
                  <c:v>67.099999999999994</c:v>
                </c:pt>
                <c:pt idx="3">
                  <c:v>43</c:v>
                </c:pt>
                <c:pt idx="4">
                  <c:v>18.5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Dec'08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Sheet1!$B$7:$F$7</c:f>
              <c:numCache>
                <c:formatCode>0.0</c:formatCode>
                <c:ptCount val="5"/>
                <c:pt idx="0">
                  <c:v>33.200000000000003</c:v>
                </c:pt>
                <c:pt idx="1">
                  <c:v>2.5</c:v>
                </c:pt>
                <c:pt idx="2">
                  <c:v>11.3</c:v>
                </c:pt>
                <c:pt idx="3">
                  <c:v>9.3000000000000007</c:v>
                </c:pt>
                <c:pt idx="4">
                  <c:v>2.2999999999999998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Jun'09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Sheet1!$B$8:$F$8</c:f>
              <c:numCache>
                <c:formatCode>0.0</c:formatCode>
                <c:ptCount val="5"/>
                <c:pt idx="0">
                  <c:v>26.4</c:v>
                </c:pt>
                <c:pt idx="1">
                  <c:v>3.8</c:v>
                </c:pt>
                <c:pt idx="2">
                  <c:v>12.8</c:v>
                </c:pt>
                <c:pt idx="3">
                  <c:v>12.5</c:v>
                </c:pt>
                <c:pt idx="4">
                  <c:v>1.9000000000000001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Dec'09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Sheet1!$B$9:$F$9</c:f>
              <c:numCache>
                <c:formatCode>0.0</c:formatCode>
                <c:ptCount val="5"/>
                <c:pt idx="0">
                  <c:v>26.1</c:v>
                </c:pt>
                <c:pt idx="1">
                  <c:v>14.9</c:v>
                </c:pt>
                <c:pt idx="2">
                  <c:v>73.599999999999994</c:v>
                </c:pt>
                <c:pt idx="3">
                  <c:v>25.5</c:v>
                </c:pt>
                <c:pt idx="4">
                  <c:v>14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Jun'10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Sheet1!$B$10:$F$10</c:f>
              <c:numCache>
                <c:formatCode>0.0</c:formatCode>
                <c:ptCount val="5"/>
                <c:pt idx="0">
                  <c:v>16.600000000000001</c:v>
                </c:pt>
                <c:pt idx="1">
                  <c:v>11.9</c:v>
                </c:pt>
                <c:pt idx="2">
                  <c:v>11.9</c:v>
                </c:pt>
                <c:pt idx="3">
                  <c:v>1.7</c:v>
                </c:pt>
                <c:pt idx="4">
                  <c:v>0.4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Dec'10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Sheet1!$B$11:$F$11</c:f>
              <c:numCache>
                <c:formatCode>0.0</c:formatCode>
                <c:ptCount val="5"/>
                <c:pt idx="0">
                  <c:v>81.5</c:v>
                </c:pt>
                <c:pt idx="1">
                  <c:v>10.07</c:v>
                </c:pt>
                <c:pt idx="2">
                  <c:v>18.3</c:v>
                </c:pt>
                <c:pt idx="3">
                  <c:v>18.34</c:v>
                </c:pt>
                <c:pt idx="4">
                  <c:v>5.8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Jun'11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Support staff</c:v>
                </c:pt>
              </c:strCache>
            </c:strRef>
          </c:cat>
          <c:val>
            <c:numRef>
              <c:f>Sheet1!$B$12:$F$12</c:f>
              <c:numCache>
                <c:formatCode>0.0</c:formatCode>
                <c:ptCount val="5"/>
                <c:pt idx="0">
                  <c:v>66</c:v>
                </c:pt>
                <c:pt idx="1">
                  <c:v>8.3000000000000007</c:v>
                </c:pt>
                <c:pt idx="2">
                  <c:v>51.8</c:v>
                </c:pt>
                <c:pt idx="3">
                  <c:v>52.75</c:v>
                </c:pt>
                <c:pt idx="4">
                  <c:v>6.6</c:v>
                </c:pt>
              </c:numCache>
            </c:numRef>
          </c:val>
        </c:ser>
        <c:axId val="163530624"/>
        <c:axId val="163673600"/>
      </c:barChart>
      <c:catAx>
        <c:axId val="163530624"/>
        <c:scaling>
          <c:orientation val="minMax"/>
        </c:scaling>
        <c:axPos val="b"/>
        <c:numFmt formatCode="@" sourceLinked="1"/>
        <c:tickLblPos val="nextTo"/>
        <c:crossAx val="163673600"/>
        <c:crosses val="autoZero"/>
        <c:auto val="1"/>
        <c:lblAlgn val="ctr"/>
        <c:lblOffset val="100"/>
      </c:catAx>
      <c:valAx>
        <c:axId val="163673600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63530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n-US"/>
          </a:p>
        </c:txPr>
      </c:dTable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% Wanting to increase engineers</c:v>
                </c:pt>
              </c:strCache>
            </c:strRef>
          </c:tx>
          <c:marker>
            <c:symbol val="none"/>
          </c:marker>
          <c:cat>
            <c:strRef>
              <c:f>Sheet1!$B$1:$AC$1</c:f>
              <c:strCache>
                <c:ptCount val="28"/>
                <c:pt idx="0">
                  <c:v>Dec-97</c:v>
                </c:pt>
                <c:pt idx="1">
                  <c:v>Jun-98</c:v>
                </c:pt>
                <c:pt idx="2">
                  <c:v>01-Dec</c:v>
                </c:pt>
                <c:pt idx="3">
                  <c:v>01-Jun</c:v>
                </c:pt>
                <c:pt idx="4">
                  <c:v>01-Dec2</c:v>
                </c:pt>
                <c:pt idx="5">
                  <c:v>Jun-00</c:v>
                </c:pt>
                <c:pt idx="6">
                  <c:v>Dec-00</c:v>
                </c:pt>
                <c:pt idx="7">
                  <c:v>01-Jun2</c:v>
                </c:pt>
                <c:pt idx="8">
                  <c:v>01-Dec3</c:v>
                </c:pt>
                <c:pt idx="9">
                  <c:v>02-Jun</c:v>
                </c:pt>
                <c:pt idx="10">
                  <c:v>02-Dec</c:v>
                </c:pt>
                <c:pt idx="11">
                  <c:v>03-Jun</c:v>
                </c:pt>
                <c:pt idx="12">
                  <c:v>03-Dec</c:v>
                </c:pt>
                <c:pt idx="13">
                  <c:v>04-Jun</c:v>
                </c:pt>
                <c:pt idx="14">
                  <c:v>04-Dec</c:v>
                </c:pt>
                <c:pt idx="15">
                  <c:v>05-Jun</c:v>
                </c:pt>
                <c:pt idx="16">
                  <c:v>05-Dec</c:v>
                </c:pt>
                <c:pt idx="17">
                  <c:v>06-Jun</c:v>
                </c:pt>
                <c:pt idx="18">
                  <c:v>06-Dec</c:v>
                </c:pt>
                <c:pt idx="19">
                  <c:v>07-Jun</c:v>
                </c:pt>
                <c:pt idx="20">
                  <c:v>07-Dec</c:v>
                </c:pt>
                <c:pt idx="21">
                  <c:v>08-Jun</c:v>
                </c:pt>
                <c:pt idx="22">
                  <c:v>08-Dec</c:v>
                </c:pt>
                <c:pt idx="23">
                  <c:v>09-Jun</c:v>
                </c:pt>
                <c:pt idx="24">
                  <c:v>09-Dec</c:v>
                </c:pt>
                <c:pt idx="25">
                  <c:v>10-Jun</c:v>
                </c:pt>
                <c:pt idx="26">
                  <c:v>10-Dec</c:v>
                </c:pt>
                <c:pt idx="27">
                  <c:v>Jun-11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61.33</c:v>
                </c:pt>
                <c:pt idx="1">
                  <c:v>21.09</c:v>
                </c:pt>
                <c:pt idx="2">
                  <c:v>10.870000000000006</c:v>
                </c:pt>
                <c:pt idx="3">
                  <c:v>9.09</c:v>
                </c:pt>
                <c:pt idx="4">
                  <c:v>30.32</c:v>
                </c:pt>
                <c:pt idx="5">
                  <c:v>12.75</c:v>
                </c:pt>
                <c:pt idx="6">
                  <c:v>25</c:v>
                </c:pt>
                <c:pt idx="7">
                  <c:v>44</c:v>
                </c:pt>
                <c:pt idx="8">
                  <c:v>43</c:v>
                </c:pt>
                <c:pt idx="9">
                  <c:v>44.8</c:v>
                </c:pt>
                <c:pt idx="10">
                  <c:v>51.449999999999996</c:v>
                </c:pt>
                <c:pt idx="11">
                  <c:v>29.05</c:v>
                </c:pt>
                <c:pt idx="12">
                  <c:v>27.7</c:v>
                </c:pt>
                <c:pt idx="13">
                  <c:v>54.760000000000012</c:v>
                </c:pt>
                <c:pt idx="14">
                  <c:v>66.5</c:v>
                </c:pt>
                <c:pt idx="15">
                  <c:v>80.5</c:v>
                </c:pt>
                <c:pt idx="16">
                  <c:v>76.5</c:v>
                </c:pt>
                <c:pt idx="17">
                  <c:v>92.13</c:v>
                </c:pt>
                <c:pt idx="18">
                  <c:v>93.5</c:v>
                </c:pt>
                <c:pt idx="19">
                  <c:v>91.2</c:v>
                </c:pt>
                <c:pt idx="20">
                  <c:v>94.5</c:v>
                </c:pt>
                <c:pt idx="21">
                  <c:v>67.400000000000006</c:v>
                </c:pt>
                <c:pt idx="22">
                  <c:v>33.200000000000003</c:v>
                </c:pt>
                <c:pt idx="23">
                  <c:v>26.4</c:v>
                </c:pt>
                <c:pt idx="24">
                  <c:v>26.1</c:v>
                </c:pt>
                <c:pt idx="25">
                  <c:v>16.600000000000001</c:v>
                </c:pt>
                <c:pt idx="26">
                  <c:v>81.5</c:v>
                </c:pt>
                <c:pt idx="27">
                  <c:v>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of firms experiencing difficulties in recruiting engineers</c:v>
                </c:pt>
              </c:strCache>
            </c:strRef>
          </c:tx>
          <c:marker>
            <c:symbol val="none"/>
          </c:marker>
          <c:cat>
            <c:strRef>
              <c:f>Sheet1!$B$1:$AC$1</c:f>
              <c:strCache>
                <c:ptCount val="28"/>
                <c:pt idx="0">
                  <c:v>Dec-97</c:v>
                </c:pt>
                <c:pt idx="1">
                  <c:v>Jun-98</c:v>
                </c:pt>
                <c:pt idx="2">
                  <c:v>01-Dec</c:v>
                </c:pt>
                <c:pt idx="3">
                  <c:v>01-Jun</c:v>
                </c:pt>
                <c:pt idx="4">
                  <c:v>01-Dec2</c:v>
                </c:pt>
                <c:pt idx="5">
                  <c:v>Jun-00</c:v>
                </c:pt>
                <c:pt idx="6">
                  <c:v>Dec-00</c:v>
                </c:pt>
                <c:pt idx="7">
                  <c:v>01-Jun2</c:v>
                </c:pt>
                <c:pt idx="8">
                  <c:v>01-Dec3</c:v>
                </c:pt>
                <c:pt idx="9">
                  <c:v>02-Jun</c:v>
                </c:pt>
                <c:pt idx="10">
                  <c:v>02-Dec</c:v>
                </c:pt>
                <c:pt idx="11">
                  <c:v>03-Jun</c:v>
                </c:pt>
                <c:pt idx="12">
                  <c:v>03-Dec</c:v>
                </c:pt>
                <c:pt idx="13">
                  <c:v>04-Jun</c:v>
                </c:pt>
                <c:pt idx="14">
                  <c:v>04-Dec</c:v>
                </c:pt>
                <c:pt idx="15">
                  <c:v>05-Jun</c:v>
                </c:pt>
                <c:pt idx="16">
                  <c:v>05-Dec</c:v>
                </c:pt>
                <c:pt idx="17">
                  <c:v>06-Jun</c:v>
                </c:pt>
                <c:pt idx="18">
                  <c:v>06-Dec</c:v>
                </c:pt>
                <c:pt idx="19">
                  <c:v>07-Jun</c:v>
                </c:pt>
                <c:pt idx="20">
                  <c:v>07-Dec</c:v>
                </c:pt>
                <c:pt idx="21">
                  <c:v>08-Jun</c:v>
                </c:pt>
                <c:pt idx="22">
                  <c:v>08-Dec</c:v>
                </c:pt>
                <c:pt idx="23">
                  <c:v>09-Jun</c:v>
                </c:pt>
                <c:pt idx="24">
                  <c:v>09-Dec</c:v>
                </c:pt>
                <c:pt idx="25">
                  <c:v>10-Jun</c:v>
                </c:pt>
                <c:pt idx="26">
                  <c:v>10-Dec</c:v>
                </c:pt>
                <c:pt idx="27">
                  <c:v>Jun-11</c:v>
                </c:pt>
              </c:strCache>
            </c:strRef>
          </c:cat>
          <c:val>
            <c:numRef>
              <c:f>Sheet1!$B$3:$AC$3</c:f>
              <c:numCache>
                <c:formatCode>0.0</c:formatCode>
                <c:ptCount val="28"/>
                <c:pt idx="0">
                  <c:v>74.679999999999978</c:v>
                </c:pt>
                <c:pt idx="1">
                  <c:v>45.379999999999995</c:v>
                </c:pt>
                <c:pt idx="2">
                  <c:v>82</c:v>
                </c:pt>
                <c:pt idx="3">
                  <c:v>43</c:v>
                </c:pt>
                <c:pt idx="4">
                  <c:v>42</c:v>
                </c:pt>
                <c:pt idx="5">
                  <c:v>41.15</c:v>
                </c:pt>
                <c:pt idx="6">
                  <c:v>39</c:v>
                </c:pt>
                <c:pt idx="7">
                  <c:v>48</c:v>
                </c:pt>
                <c:pt idx="8">
                  <c:v>64.540000000000006</c:v>
                </c:pt>
                <c:pt idx="9">
                  <c:v>68.260000000000005</c:v>
                </c:pt>
                <c:pt idx="10">
                  <c:v>69.739999999999995</c:v>
                </c:pt>
                <c:pt idx="11">
                  <c:v>90.3</c:v>
                </c:pt>
                <c:pt idx="12">
                  <c:v>87.3</c:v>
                </c:pt>
                <c:pt idx="13">
                  <c:v>76.52</c:v>
                </c:pt>
                <c:pt idx="14">
                  <c:v>84.460000000000022</c:v>
                </c:pt>
                <c:pt idx="15">
                  <c:v>87</c:v>
                </c:pt>
                <c:pt idx="16">
                  <c:v>93.2</c:v>
                </c:pt>
                <c:pt idx="17">
                  <c:v>91.5</c:v>
                </c:pt>
                <c:pt idx="18">
                  <c:v>95.9</c:v>
                </c:pt>
                <c:pt idx="19">
                  <c:v>96.2</c:v>
                </c:pt>
                <c:pt idx="20">
                  <c:v>96.98</c:v>
                </c:pt>
                <c:pt idx="21">
                  <c:v>97</c:v>
                </c:pt>
                <c:pt idx="22">
                  <c:v>97.8</c:v>
                </c:pt>
                <c:pt idx="23">
                  <c:v>95.9</c:v>
                </c:pt>
                <c:pt idx="24">
                  <c:v>83.1</c:v>
                </c:pt>
                <c:pt idx="25">
                  <c:v>52.7</c:v>
                </c:pt>
                <c:pt idx="26">
                  <c:v>86.7</c:v>
                </c:pt>
                <c:pt idx="27">
                  <c:v>62.4</c:v>
                </c:pt>
              </c:numCache>
            </c:numRef>
          </c:val>
        </c:ser>
        <c:marker val="1"/>
        <c:axId val="165270656"/>
        <c:axId val="165272192"/>
      </c:lineChart>
      <c:catAx>
        <c:axId val="165270656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65272192"/>
        <c:crosses val="autoZero"/>
        <c:lblAlgn val="ctr"/>
        <c:lblOffset val="100"/>
        <c:tickLblSkip val="2"/>
      </c:catAx>
      <c:valAx>
        <c:axId val="16527219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65270656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Jun'08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97</c:v>
                </c:pt>
                <c:pt idx="1">
                  <c:v>56</c:v>
                </c:pt>
                <c:pt idx="2">
                  <c:v>89</c:v>
                </c:pt>
                <c:pt idx="3">
                  <c:v>40</c:v>
                </c:pt>
                <c:pt idx="4">
                  <c:v>21</c:v>
                </c:pt>
                <c:pt idx="5">
                  <c:v>96</c:v>
                </c:pt>
                <c:pt idx="6">
                  <c:v>68</c:v>
                </c:pt>
                <c:pt idx="7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Dec'08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8"/>
                <c:pt idx="0">
                  <c:v>97.81</c:v>
                </c:pt>
                <c:pt idx="1">
                  <c:v>51.6</c:v>
                </c:pt>
                <c:pt idx="2">
                  <c:v>63.48</c:v>
                </c:pt>
                <c:pt idx="3">
                  <c:v>57.64</c:v>
                </c:pt>
                <c:pt idx="4">
                  <c:v>6.2</c:v>
                </c:pt>
                <c:pt idx="5">
                  <c:v>98.08</c:v>
                </c:pt>
                <c:pt idx="6">
                  <c:v>57.760000000000012</c:v>
                </c:pt>
                <c:pt idx="7">
                  <c:v>97.66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Jun'09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Sheet1!$B$4:$I$4</c:f>
              <c:numCache>
                <c:formatCode>0.0</c:formatCode>
                <c:ptCount val="8"/>
                <c:pt idx="0">
                  <c:v>95.9</c:v>
                </c:pt>
                <c:pt idx="1">
                  <c:v>41.15</c:v>
                </c:pt>
                <c:pt idx="2">
                  <c:v>84.3</c:v>
                </c:pt>
                <c:pt idx="3">
                  <c:v>70.599999999999994</c:v>
                </c:pt>
                <c:pt idx="4">
                  <c:v>1.6</c:v>
                </c:pt>
                <c:pt idx="5">
                  <c:v>97.3</c:v>
                </c:pt>
                <c:pt idx="6">
                  <c:v>82.6</c:v>
                </c:pt>
                <c:pt idx="7">
                  <c:v>91.7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Dec'09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Sheet1!$B$5:$I$5</c:f>
              <c:numCache>
                <c:formatCode>0.0</c:formatCode>
                <c:ptCount val="8"/>
                <c:pt idx="0">
                  <c:v>83.1</c:v>
                </c:pt>
                <c:pt idx="1">
                  <c:v>33.700000000000003</c:v>
                </c:pt>
                <c:pt idx="2">
                  <c:v>79.900000000000006</c:v>
                </c:pt>
                <c:pt idx="3">
                  <c:v>34.300000000000004</c:v>
                </c:pt>
                <c:pt idx="4">
                  <c:v>8.0000000000000043E-2</c:v>
                </c:pt>
                <c:pt idx="5">
                  <c:v>98.4</c:v>
                </c:pt>
                <c:pt idx="6">
                  <c:v>35.300000000000004</c:v>
                </c:pt>
                <c:pt idx="7">
                  <c:v>95.3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Jun'10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Sheet1!$B$6:$I$6</c:f>
              <c:numCache>
                <c:formatCode>0.0</c:formatCode>
                <c:ptCount val="8"/>
                <c:pt idx="0">
                  <c:v>52.7</c:v>
                </c:pt>
                <c:pt idx="1">
                  <c:v>15.6</c:v>
                </c:pt>
                <c:pt idx="2">
                  <c:v>41.2</c:v>
                </c:pt>
                <c:pt idx="3">
                  <c:v>28.8</c:v>
                </c:pt>
                <c:pt idx="4">
                  <c:v>42.9</c:v>
                </c:pt>
                <c:pt idx="5">
                  <c:v>60.9</c:v>
                </c:pt>
                <c:pt idx="6">
                  <c:v>27.8</c:v>
                </c:pt>
                <c:pt idx="7">
                  <c:v>60.5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Dec'10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Sheet1!$B$7:$I$7</c:f>
              <c:numCache>
                <c:formatCode>0.0</c:formatCode>
                <c:ptCount val="8"/>
                <c:pt idx="0">
                  <c:v>86.7</c:v>
                </c:pt>
                <c:pt idx="1">
                  <c:v>17</c:v>
                </c:pt>
                <c:pt idx="2">
                  <c:v>25</c:v>
                </c:pt>
                <c:pt idx="3">
                  <c:v>10</c:v>
                </c:pt>
                <c:pt idx="4">
                  <c:v>0.4</c:v>
                </c:pt>
                <c:pt idx="5">
                  <c:v>98</c:v>
                </c:pt>
                <c:pt idx="6">
                  <c:v>48</c:v>
                </c:pt>
                <c:pt idx="7">
                  <c:v>35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Jun'11</c:v>
                </c:pt>
              </c:strCache>
            </c:strRef>
          </c:tx>
          <c:cat>
            <c:strRef>
              <c:f>Sheet1!$B$1:$I$1</c:f>
              <c:strCache>
                <c:ptCount val="8"/>
                <c:pt idx="0">
                  <c:v>Eng</c:v>
                </c:pt>
                <c:pt idx="1">
                  <c:v>O Tech</c:v>
                </c:pt>
                <c:pt idx="2">
                  <c:v>Technologist</c:v>
                </c:pt>
                <c:pt idx="3">
                  <c:v>Technicians</c:v>
                </c:pt>
                <c:pt idx="4">
                  <c:v>Other</c:v>
                </c:pt>
                <c:pt idx="5">
                  <c:v>PDI Eng</c:v>
                </c:pt>
                <c:pt idx="6">
                  <c:v>PDI Tech</c:v>
                </c:pt>
                <c:pt idx="7">
                  <c:v>PDI Techno</c:v>
                </c:pt>
              </c:strCache>
            </c:strRef>
          </c:cat>
          <c:val>
            <c:numRef>
              <c:f>Sheet1!$B$8:$I$8</c:f>
              <c:numCache>
                <c:formatCode>0.0</c:formatCode>
                <c:ptCount val="8"/>
                <c:pt idx="0">
                  <c:v>62.4</c:v>
                </c:pt>
                <c:pt idx="1">
                  <c:v>56</c:v>
                </c:pt>
                <c:pt idx="2">
                  <c:v>27.5</c:v>
                </c:pt>
                <c:pt idx="3">
                  <c:v>31.5</c:v>
                </c:pt>
                <c:pt idx="4">
                  <c:v>10.8</c:v>
                </c:pt>
                <c:pt idx="5">
                  <c:v>83</c:v>
                </c:pt>
                <c:pt idx="6">
                  <c:v>79</c:v>
                </c:pt>
                <c:pt idx="7">
                  <c:v>68.8</c:v>
                </c:pt>
              </c:numCache>
            </c:numRef>
          </c:val>
        </c:ser>
        <c:axId val="164905344"/>
        <c:axId val="164906880"/>
      </c:barChart>
      <c:catAx>
        <c:axId val="164905344"/>
        <c:scaling>
          <c:orientation val="minMax"/>
        </c:scaling>
        <c:axPos val="b"/>
        <c:numFmt formatCode="@" sourceLinked="1"/>
        <c:tickLblPos val="nextTo"/>
        <c:crossAx val="164906880"/>
        <c:crosses val="autoZero"/>
        <c:auto val="1"/>
        <c:lblAlgn val="ctr"/>
        <c:lblOffset val="100"/>
      </c:catAx>
      <c:valAx>
        <c:axId val="164906880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649053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en-US"/>
          </a:p>
        </c:txPr>
      </c:dTable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Sheet1!$B$1:$AD$1</c:f>
              <c:strCache>
                <c:ptCount val="29"/>
                <c:pt idx="0">
                  <c:v>Dec-96</c:v>
                </c:pt>
                <c:pt idx="1">
                  <c:v>Dec-97</c:v>
                </c:pt>
                <c:pt idx="2">
                  <c:v>01-Jun</c:v>
                </c:pt>
                <c:pt idx="3">
                  <c:v>01-Dec</c:v>
                </c:pt>
                <c:pt idx="4">
                  <c:v>01-Jun2</c:v>
                </c:pt>
                <c:pt idx="5">
                  <c:v>Dec-99</c:v>
                </c:pt>
                <c:pt idx="6">
                  <c:v>Jun-00</c:v>
                </c:pt>
                <c:pt idx="7">
                  <c:v>Dec-00</c:v>
                </c:pt>
                <c:pt idx="8">
                  <c:v>01-Jun3</c:v>
                </c:pt>
                <c:pt idx="9">
                  <c:v>01-Dec4</c:v>
                </c:pt>
                <c:pt idx="10">
                  <c:v>02-Jun</c:v>
                </c:pt>
                <c:pt idx="11">
                  <c:v>02-Dec</c:v>
                </c:pt>
                <c:pt idx="12">
                  <c:v>03-Jun</c:v>
                </c:pt>
                <c:pt idx="13">
                  <c:v>03-Dec</c:v>
                </c:pt>
                <c:pt idx="14">
                  <c:v>04-Jun</c:v>
                </c:pt>
                <c:pt idx="15">
                  <c:v>04-Dec</c:v>
                </c:pt>
                <c:pt idx="16">
                  <c:v>05-Jun</c:v>
                </c:pt>
                <c:pt idx="17">
                  <c:v>05-Dec</c:v>
                </c:pt>
                <c:pt idx="18">
                  <c:v>06-Jun</c:v>
                </c:pt>
                <c:pt idx="19">
                  <c:v>06-Dec</c:v>
                </c:pt>
                <c:pt idx="20">
                  <c:v>07-Jun</c:v>
                </c:pt>
                <c:pt idx="21">
                  <c:v>07-Dec</c:v>
                </c:pt>
                <c:pt idx="22">
                  <c:v>08-Jun</c:v>
                </c:pt>
                <c:pt idx="23">
                  <c:v>08-Dec</c:v>
                </c:pt>
                <c:pt idx="24">
                  <c:v>09-Jun</c:v>
                </c:pt>
                <c:pt idx="25">
                  <c:v>09-Dec</c:v>
                </c:pt>
                <c:pt idx="26">
                  <c:v>10-Jun</c:v>
                </c:pt>
                <c:pt idx="27">
                  <c:v>10-Dec</c:v>
                </c:pt>
                <c:pt idx="28">
                  <c:v>Jun-11</c:v>
                </c:pt>
              </c:strCache>
            </c:strRef>
          </c:cat>
          <c:val>
            <c:numRef>
              <c:f>Sheet1!$B$2:$AD$2</c:f>
              <c:numCache>
                <c:formatCode>0.0%</c:formatCode>
                <c:ptCount val="29"/>
                <c:pt idx="0">
                  <c:v>7.5000000000000101E-3</c:v>
                </c:pt>
                <c:pt idx="1">
                  <c:v>8.6000000000000121E-3</c:v>
                </c:pt>
                <c:pt idx="2">
                  <c:v>1.0400000000000001E-2</c:v>
                </c:pt>
                <c:pt idx="3">
                  <c:v>1.0300000000000005E-2</c:v>
                </c:pt>
                <c:pt idx="4">
                  <c:v>7.5000000000000101E-3</c:v>
                </c:pt>
                <c:pt idx="5">
                  <c:v>7.5000000000000101E-3</c:v>
                </c:pt>
                <c:pt idx="6">
                  <c:v>1.0999999999999998E-2</c:v>
                </c:pt>
                <c:pt idx="7">
                  <c:v>6.0000000000000071E-3</c:v>
                </c:pt>
                <c:pt idx="8">
                  <c:v>8.000000000000014E-3</c:v>
                </c:pt>
                <c:pt idx="9">
                  <c:v>5.0000000000000062E-3</c:v>
                </c:pt>
                <c:pt idx="10">
                  <c:v>5.0000000000000062E-3</c:v>
                </c:pt>
                <c:pt idx="11">
                  <c:v>9.0000000000000028E-3</c:v>
                </c:pt>
                <c:pt idx="12">
                  <c:v>6.0000000000000071E-3</c:v>
                </c:pt>
                <c:pt idx="13">
                  <c:v>5.1000000000000004E-3</c:v>
                </c:pt>
                <c:pt idx="14">
                  <c:v>5.5000000000000014E-3</c:v>
                </c:pt>
                <c:pt idx="15">
                  <c:v>4.8000000000000004E-3</c:v>
                </c:pt>
                <c:pt idx="16">
                  <c:v>6.0000000000000071E-3</c:v>
                </c:pt>
                <c:pt idx="17">
                  <c:v>6.6000000000000034E-3</c:v>
                </c:pt>
                <c:pt idx="18">
                  <c:v>8.5000000000000006E-3</c:v>
                </c:pt>
                <c:pt idx="19">
                  <c:v>6.4000000000000072E-3</c:v>
                </c:pt>
                <c:pt idx="20">
                  <c:v>8.7000000000000046E-3</c:v>
                </c:pt>
                <c:pt idx="21">
                  <c:v>6.2000000000000093E-3</c:v>
                </c:pt>
                <c:pt idx="22">
                  <c:v>1.0699999999999998E-2</c:v>
                </c:pt>
                <c:pt idx="23">
                  <c:v>4.5000000000000014E-3</c:v>
                </c:pt>
                <c:pt idx="24">
                  <c:v>6.0000000000000071E-3</c:v>
                </c:pt>
                <c:pt idx="25">
                  <c:v>4.3000000000000061E-3</c:v>
                </c:pt>
                <c:pt idx="26">
                  <c:v>8.6000000000000121E-3</c:v>
                </c:pt>
                <c:pt idx="27">
                  <c:v>4.0000000000000062E-3</c:v>
                </c:pt>
                <c:pt idx="28">
                  <c:v>5.1000000000000004E-3</c:v>
                </c:pt>
              </c:numCache>
            </c:numRef>
          </c:val>
        </c:ser>
        <c:axId val="164917632"/>
        <c:axId val="164919168"/>
      </c:barChart>
      <c:catAx>
        <c:axId val="164917632"/>
        <c:scaling>
          <c:orientation val="minMax"/>
        </c:scaling>
        <c:axPos val="b"/>
        <c:numFmt formatCode="@" sourceLinked="1"/>
        <c:tickLblPos val="nextTo"/>
        <c:crossAx val="164919168"/>
        <c:crosses val="autoZero"/>
        <c:auto val="1"/>
        <c:lblAlgn val="ctr"/>
        <c:lblOffset val="100"/>
      </c:catAx>
      <c:valAx>
        <c:axId val="164919168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crossAx val="164917632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Sheet1!$B$1:$AD$1</c:f>
              <c:strCache>
                <c:ptCount val="29"/>
                <c:pt idx="0">
                  <c:v>Dec-96</c:v>
                </c:pt>
                <c:pt idx="1">
                  <c:v>Dec-97</c:v>
                </c:pt>
                <c:pt idx="2">
                  <c:v>01-Jun</c:v>
                </c:pt>
                <c:pt idx="3">
                  <c:v>01-Dec</c:v>
                </c:pt>
                <c:pt idx="4">
                  <c:v>01-Jun2</c:v>
                </c:pt>
                <c:pt idx="5">
                  <c:v>Dec-99</c:v>
                </c:pt>
                <c:pt idx="6">
                  <c:v>Jun-00</c:v>
                </c:pt>
                <c:pt idx="7">
                  <c:v>Dec-00</c:v>
                </c:pt>
                <c:pt idx="8">
                  <c:v>01-Jun3</c:v>
                </c:pt>
                <c:pt idx="9">
                  <c:v>01-Dec4</c:v>
                </c:pt>
                <c:pt idx="10">
                  <c:v>02-Jun</c:v>
                </c:pt>
                <c:pt idx="11">
                  <c:v>02-Dec</c:v>
                </c:pt>
                <c:pt idx="12">
                  <c:v>03-Jun</c:v>
                </c:pt>
                <c:pt idx="13">
                  <c:v>03-Dec</c:v>
                </c:pt>
                <c:pt idx="14">
                  <c:v>04-Jun</c:v>
                </c:pt>
                <c:pt idx="15">
                  <c:v>04-Dec</c:v>
                </c:pt>
                <c:pt idx="16">
                  <c:v>05-Jun</c:v>
                </c:pt>
                <c:pt idx="17">
                  <c:v>05-Dec</c:v>
                </c:pt>
                <c:pt idx="18">
                  <c:v>06-Jun</c:v>
                </c:pt>
                <c:pt idx="19">
                  <c:v>06-Dec</c:v>
                </c:pt>
                <c:pt idx="20">
                  <c:v>07-Jun</c:v>
                </c:pt>
                <c:pt idx="21">
                  <c:v>07-Dec</c:v>
                </c:pt>
                <c:pt idx="22">
                  <c:v>08-Jun</c:v>
                </c:pt>
                <c:pt idx="23">
                  <c:v>08-Dec</c:v>
                </c:pt>
                <c:pt idx="24">
                  <c:v>09-Jun</c:v>
                </c:pt>
                <c:pt idx="25">
                  <c:v>09-Dec</c:v>
                </c:pt>
                <c:pt idx="26">
                  <c:v>10-Jun</c:v>
                </c:pt>
                <c:pt idx="27">
                  <c:v>10-Dec</c:v>
                </c:pt>
                <c:pt idx="28">
                  <c:v>Jun-11</c:v>
                </c:pt>
              </c:strCache>
            </c:strRef>
          </c:cat>
          <c:val>
            <c:numRef>
              <c:f>Sheet1!$B$2:$AD$2</c:f>
              <c:numCache>
                <c:formatCode>0.0</c:formatCode>
                <c:ptCount val="29"/>
                <c:pt idx="0">
                  <c:v>12</c:v>
                </c:pt>
                <c:pt idx="1">
                  <c:v>17</c:v>
                </c:pt>
                <c:pt idx="2">
                  <c:v>20</c:v>
                </c:pt>
                <c:pt idx="3">
                  <c:v>17</c:v>
                </c:pt>
                <c:pt idx="4">
                  <c:v>12</c:v>
                </c:pt>
                <c:pt idx="5">
                  <c:v>11</c:v>
                </c:pt>
                <c:pt idx="6">
                  <c:v>17</c:v>
                </c:pt>
                <c:pt idx="7">
                  <c:v>10</c:v>
                </c:pt>
                <c:pt idx="8">
                  <c:v>14</c:v>
                </c:pt>
                <c:pt idx="9">
                  <c:v>9</c:v>
                </c:pt>
                <c:pt idx="10">
                  <c:v>10</c:v>
                </c:pt>
                <c:pt idx="11">
                  <c:v>19</c:v>
                </c:pt>
                <c:pt idx="12">
                  <c:v>13</c:v>
                </c:pt>
                <c:pt idx="13">
                  <c:v>10</c:v>
                </c:pt>
                <c:pt idx="14">
                  <c:v>13</c:v>
                </c:pt>
                <c:pt idx="15">
                  <c:v>12</c:v>
                </c:pt>
                <c:pt idx="16">
                  <c:v>15</c:v>
                </c:pt>
                <c:pt idx="17">
                  <c:v>19</c:v>
                </c:pt>
                <c:pt idx="18">
                  <c:v>35</c:v>
                </c:pt>
                <c:pt idx="19">
                  <c:v>29</c:v>
                </c:pt>
                <c:pt idx="20">
                  <c:v>44</c:v>
                </c:pt>
                <c:pt idx="21">
                  <c:v>32</c:v>
                </c:pt>
                <c:pt idx="22">
                  <c:v>82</c:v>
                </c:pt>
                <c:pt idx="23">
                  <c:v>40</c:v>
                </c:pt>
                <c:pt idx="24">
                  <c:v>52</c:v>
                </c:pt>
                <c:pt idx="25">
                  <c:v>37</c:v>
                </c:pt>
                <c:pt idx="26">
                  <c:v>72</c:v>
                </c:pt>
                <c:pt idx="27">
                  <c:v>37.4</c:v>
                </c:pt>
                <c:pt idx="28">
                  <c:v>53</c:v>
                </c:pt>
              </c:numCache>
            </c:numRef>
          </c:val>
        </c:ser>
        <c:axId val="167091200"/>
        <c:axId val="167827712"/>
      </c:barChart>
      <c:catAx>
        <c:axId val="167091200"/>
        <c:scaling>
          <c:orientation val="minMax"/>
        </c:scaling>
        <c:axPos val="b"/>
        <c:numFmt formatCode="@" sourceLinked="1"/>
        <c:tickLblPos val="nextTo"/>
        <c:crossAx val="167827712"/>
        <c:crosses val="autoZero"/>
        <c:auto val="1"/>
        <c:lblAlgn val="ctr"/>
        <c:lblOffset val="100"/>
      </c:catAx>
      <c:valAx>
        <c:axId val="16782771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6709120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Rm, 2000 prices</c:v>
                </c:pt>
              </c:strCache>
            </c:strRef>
          </c:tx>
          <c:marker>
            <c:symbol val="none"/>
          </c:marker>
          <c:cat>
            <c:numRef>
              <c:f>Sheet1!$A$2:$A$31</c:f>
              <c:numCache>
                <c:formatCode>mmm\-yy</c:formatCode>
                <c:ptCount val="30"/>
                <c:pt idx="0">
                  <c:v>35217</c:v>
                </c:pt>
                <c:pt idx="1">
                  <c:v>35582</c:v>
                </c:pt>
                <c:pt idx="2">
                  <c:v>35765</c:v>
                </c:pt>
                <c:pt idx="3">
                  <c:v>35947</c:v>
                </c:pt>
                <c:pt idx="4">
                  <c:v>36130</c:v>
                </c:pt>
                <c:pt idx="5">
                  <c:v>36312</c:v>
                </c:pt>
                <c:pt idx="6">
                  <c:v>36495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38139</c:v>
                </c:pt>
                <c:pt idx="16">
                  <c:v>38325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</c:numCache>
            </c:numRef>
          </c:cat>
          <c:val>
            <c:numRef>
              <c:f>Sheet1!$B$2:$B$31</c:f>
              <c:numCache>
                <c:formatCode>#,##0</c:formatCode>
                <c:ptCount val="30"/>
                <c:pt idx="0">
                  <c:v>3560.9103078982689</c:v>
                </c:pt>
                <c:pt idx="1">
                  <c:v>4012.2850122850182</c:v>
                </c:pt>
                <c:pt idx="2">
                  <c:v>4502.336448598131</c:v>
                </c:pt>
                <c:pt idx="3">
                  <c:v>4322.6909920182434</c:v>
                </c:pt>
                <c:pt idx="4">
                  <c:v>3598.4930032292859</c:v>
                </c:pt>
                <c:pt idx="5">
                  <c:v>3558.1395348837277</c:v>
                </c:pt>
                <c:pt idx="6">
                  <c:v>3211.9622245540399</c:v>
                </c:pt>
                <c:pt idx="7">
                  <c:v>3258.6558044806507</c:v>
                </c:pt>
                <c:pt idx="8">
                  <c:v>3394.8919449901832</c:v>
                </c:pt>
                <c:pt idx="9">
                  <c:v>3719.3142857142848</c:v>
                </c:pt>
                <c:pt idx="10">
                  <c:v>3561.9385049365374</c:v>
                </c:pt>
                <c:pt idx="11">
                  <c:v>3922.3610247255201</c:v>
                </c:pt>
                <c:pt idx="12">
                  <c:v>3725.4546979831375</c:v>
                </c:pt>
                <c:pt idx="13">
                  <c:v>3593.2139970976386</c:v>
                </c:pt>
                <c:pt idx="14">
                  <c:v>3426.1546014573487</c:v>
                </c:pt>
                <c:pt idx="15">
                  <c:v>3666.2611199793882</c:v>
                </c:pt>
                <c:pt idx="16">
                  <c:v>3692.4663539557359</c:v>
                </c:pt>
                <c:pt idx="17">
                  <c:v>3956.5177546046912</c:v>
                </c:pt>
                <c:pt idx="18">
                  <c:v>4329.7331420555229</c:v>
                </c:pt>
                <c:pt idx="19">
                  <c:v>5953.8436802350725</c:v>
                </c:pt>
                <c:pt idx="20">
                  <c:v>5982.8697610256631</c:v>
                </c:pt>
                <c:pt idx="21">
                  <c:v>6771.1832638460946</c:v>
                </c:pt>
                <c:pt idx="22">
                  <c:v>7182.9930598926785</c:v>
                </c:pt>
                <c:pt idx="23">
                  <c:v>9499.3117491356188</c:v>
                </c:pt>
                <c:pt idx="24">
                  <c:v>10406.880025989865</c:v>
                </c:pt>
                <c:pt idx="25">
                  <c:v>9700.2286990077082</c:v>
                </c:pt>
                <c:pt idx="26">
                  <c:v>8653.12385469119</c:v>
                </c:pt>
                <c:pt idx="27">
                  <c:v>8745.5441405263264</c:v>
                </c:pt>
                <c:pt idx="28">
                  <c:v>8699.405269692259</c:v>
                </c:pt>
                <c:pt idx="29">
                  <c:v>9576.4593211140837</c:v>
                </c:pt>
              </c:numCache>
            </c:numRef>
          </c:val>
        </c:ser>
        <c:marker val="1"/>
        <c:axId val="112057728"/>
        <c:axId val="112059520"/>
      </c:lineChart>
      <c:dateAx>
        <c:axId val="112057728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2059520"/>
        <c:crosses val="autoZero"/>
        <c:auto val="1"/>
        <c:lblOffset val="100"/>
        <c:majorUnit val="12"/>
        <c:majorTimeUnit val="months"/>
      </c:dateAx>
      <c:valAx>
        <c:axId val="112059520"/>
        <c:scaling>
          <c:orientation val="minMax"/>
        </c:scaling>
        <c:axPos val="l"/>
        <c:majorGridlines/>
        <c:numFmt formatCode="#,##0" sourceLinked="1"/>
        <c:majorTickMark val="none"/>
        <c:tickLblPos val="nextTo"/>
        <c:spPr>
          <a:ln w="9525">
            <a:noFill/>
          </a:ln>
        </c:spPr>
        <c:crossAx val="112057728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Sheet1!$B$1:$N$1</c:f>
              <c:strCache>
                <c:ptCount val="13"/>
                <c:pt idx="0">
                  <c:v>Jun'05</c:v>
                </c:pt>
                <c:pt idx="1">
                  <c:v>Dec'05</c:v>
                </c:pt>
                <c:pt idx="2">
                  <c:v>Jun'06</c:v>
                </c:pt>
                <c:pt idx="3">
                  <c:v>Dec'06</c:v>
                </c:pt>
                <c:pt idx="4">
                  <c:v>Jun'07</c:v>
                </c:pt>
                <c:pt idx="5">
                  <c:v>Dec'07</c:v>
                </c:pt>
                <c:pt idx="6">
                  <c:v>Jun'08</c:v>
                </c:pt>
                <c:pt idx="7">
                  <c:v>Dec'08</c:v>
                </c:pt>
                <c:pt idx="8">
                  <c:v>Jun'09</c:v>
                </c:pt>
                <c:pt idx="9">
                  <c:v>Dec'09</c:v>
                </c:pt>
                <c:pt idx="10">
                  <c:v>Jun'10</c:v>
                </c:pt>
                <c:pt idx="11">
                  <c:v>Dec'10</c:v>
                </c:pt>
                <c:pt idx="12">
                  <c:v>Jun'11</c:v>
                </c:pt>
              </c:strCache>
            </c:strRef>
          </c:cat>
          <c:val>
            <c:numRef>
              <c:f>Sheet1!$B$2:$N$2</c:f>
              <c:numCache>
                <c:formatCode>0.0%</c:formatCode>
                <c:ptCount val="13"/>
                <c:pt idx="0">
                  <c:v>0.19400000000000001</c:v>
                </c:pt>
                <c:pt idx="1">
                  <c:v>0.31700000000000017</c:v>
                </c:pt>
                <c:pt idx="2">
                  <c:v>0.23800000000000004</c:v>
                </c:pt>
                <c:pt idx="3">
                  <c:v>0.21700000000000008</c:v>
                </c:pt>
                <c:pt idx="4">
                  <c:v>0.36200000000000021</c:v>
                </c:pt>
                <c:pt idx="5">
                  <c:v>0.21060000000000001</c:v>
                </c:pt>
                <c:pt idx="6">
                  <c:v>0.32000000000000017</c:v>
                </c:pt>
                <c:pt idx="8">
                  <c:v>0.17400000000000004</c:v>
                </c:pt>
                <c:pt idx="10">
                  <c:v>0.23600000000000004</c:v>
                </c:pt>
                <c:pt idx="11">
                  <c:v>0.22600000000000001</c:v>
                </c:pt>
                <c:pt idx="12">
                  <c:v>0.17600000000000007</c:v>
                </c:pt>
              </c:numCache>
            </c:numRef>
          </c:val>
        </c:ser>
        <c:axId val="165221888"/>
        <c:axId val="165223424"/>
      </c:barChart>
      <c:catAx>
        <c:axId val="165221888"/>
        <c:scaling>
          <c:orientation val="minMax"/>
        </c:scaling>
        <c:axPos val="b"/>
        <c:numFmt formatCode="@" sourceLinked="1"/>
        <c:tickLblPos val="nextTo"/>
        <c:crossAx val="165223424"/>
        <c:crosses val="autoZero"/>
        <c:auto val="1"/>
        <c:lblAlgn val="ctr"/>
        <c:lblOffset val="100"/>
      </c:catAx>
      <c:valAx>
        <c:axId val="16522342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crossAx val="16522188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Sheet1!$B$1:$N$1</c:f>
              <c:strCache>
                <c:ptCount val="13"/>
                <c:pt idx="0">
                  <c:v>Jun'05</c:v>
                </c:pt>
                <c:pt idx="1">
                  <c:v>Dec'05</c:v>
                </c:pt>
                <c:pt idx="2">
                  <c:v>Jun'06</c:v>
                </c:pt>
                <c:pt idx="3">
                  <c:v>Dec'06</c:v>
                </c:pt>
                <c:pt idx="4">
                  <c:v>Jun'07</c:v>
                </c:pt>
                <c:pt idx="5">
                  <c:v>Dec'07</c:v>
                </c:pt>
                <c:pt idx="6">
                  <c:v>Jun'08</c:v>
                </c:pt>
                <c:pt idx="7">
                  <c:v>Dec'08</c:v>
                </c:pt>
                <c:pt idx="8">
                  <c:v>Jun'09</c:v>
                </c:pt>
                <c:pt idx="9">
                  <c:v>Dec'09</c:v>
                </c:pt>
                <c:pt idx="10">
                  <c:v>Jun'10</c:v>
                </c:pt>
                <c:pt idx="11">
                  <c:v>Dec'10</c:v>
                </c:pt>
                <c:pt idx="12">
                  <c:v>Jun'11</c:v>
                </c:pt>
              </c:strCache>
            </c:strRef>
          </c:cat>
          <c:val>
            <c:numRef>
              <c:f>Sheet1!$B$2:$N$2</c:f>
              <c:numCache>
                <c:formatCode>0.0</c:formatCode>
                <c:ptCount val="13"/>
                <c:pt idx="0">
                  <c:v>499</c:v>
                </c:pt>
                <c:pt idx="1">
                  <c:v>919</c:v>
                </c:pt>
                <c:pt idx="2">
                  <c:v>969</c:v>
                </c:pt>
                <c:pt idx="3">
                  <c:v>990</c:v>
                </c:pt>
                <c:pt idx="4">
                  <c:v>1833.61</c:v>
                </c:pt>
                <c:pt idx="5">
                  <c:v>1094.28</c:v>
                </c:pt>
                <c:pt idx="6">
                  <c:v>2508</c:v>
                </c:pt>
                <c:pt idx="8">
                  <c:v>1501</c:v>
                </c:pt>
                <c:pt idx="10">
                  <c:v>1966</c:v>
                </c:pt>
                <c:pt idx="11">
                  <c:v>2113</c:v>
                </c:pt>
                <c:pt idx="12">
                  <c:v>1829</c:v>
                </c:pt>
              </c:numCache>
            </c:numRef>
          </c:val>
        </c:ser>
        <c:axId val="164854400"/>
        <c:axId val="164856192"/>
      </c:barChart>
      <c:catAx>
        <c:axId val="164854400"/>
        <c:scaling>
          <c:orientation val="minMax"/>
        </c:scaling>
        <c:axPos val="b"/>
        <c:numFmt formatCode="@" sourceLinked="1"/>
        <c:tickLblPos val="nextTo"/>
        <c:crossAx val="164856192"/>
        <c:crosses val="autoZero"/>
        <c:auto val="1"/>
        <c:lblAlgn val="ctr"/>
        <c:lblOffset val="100"/>
      </c:catAx>
      <c:valAx>
        <c:axId val="16485619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6485440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Sheet1!$B$1:$AC$1</c:f>
              <c:strCache>
                <c:ptCount val="28"/>
                <c:pt idx="0">
                  <c:v>Dec-97</c:v>
                </c:pt>
                <c:pt idx="1">
                  <c:v>Jun-98</c:v>
                </c:pt>
                <c:pt idx="2">
                  <c:v>Dec-98</c:v>
                </c:pt>
                <c:pt idx="3">
                  <c:v>Jun-99</c:v>
                </c:pt>
                <c:pt idx="4">
                  <c:v>Dec-99</c:v>
                </c:pt>
                <c:pt idx="5">
                  <c:v>Jun-00</c:v>
                </c:pt>
                <c:pt idx="6">
                  <c:v>Dec-00</c:v>
                </c:pt>
                <c:pt idx="7">
                  <c:v>Jun-01</c:v>
                </c:pt>
                <c:pt idx="8">
                  <c:v>Dec-01</c:v>
                </c:pt>
                <c:pt idx="9">
                  <c:v>Jun-02</c:v>
                </c:pt>
                <c:pt idx="10">
                  <c:v>Dec-02</c:v>
                </c:pt>
                <c:pt idx="11">
                  <c:v>Jun-03</c:v>
                </c:pt>
                <c:pt idx="12">
                  <c:v>Dec-03</c:v>
                </c:pt>
                <c:pt idx="13">
                  <c:v>Jun-04</c:v>
                </c:pt>
                <c:pt idx="14">
                  <c:v>Dec-04</c:v>
                </c:pt>
                <c:pt idx="15">
                  <c:v>Jun-05</c:v>
                </c:pt>
                <c:pt idx="16">
                  <c:v>Dec-05</c:v>
                </c:pt>
                <c:pt idx="17">
                  <c:v>Jun-06</c:v>
                </c:pt>
                <c:pt idx="18">
                  <c:v>Dec-06</c:v>
                </c:pt>
                <c:pt idx="19">
                  <c:v>Jun-07</c:v>
                </c:pt>
                <c:pt idx="20">
                  <c:v>Dec-07</c:v>
                </c:pt>
                <c:pt idx="21">
                  <c:v>Jun-08</c:v>
                </c:pt>
                <c:pt idx="22">
                  <c:v>Dec-08</c:v>
                </c:pt>
                <c:pt idx="23">
                  <c:v>Jun-09</c:v>
                </c:pt>
                <c:pt idx="24">
                  <c:v>Dec-09</c:v>
                </c:pt>
                <c:pt idx="25">
                  <c:v>Jun-10</c:v>
                </c:pt>
                <c:pt idx="26">
                  <c:v>Dec-10</c:v>
                </c:pt>
                <c:pt idx="27">
                  <c:v>Jun-11</c:v>
                </c:pt>
              </c:strCache>
            </c:strRef>
          </c:cat>
          <c:val>
            <c:numRef>
              <c:f>Sheet1!$B$2:$AC$2</c:f>
              <c:numCache>
                <c:formatCode>0.0%</c:formatCode>
                <c:ptCount val="28"/>
                <c:pt idx="0">
                  <c:v>2.4500000000000001E-2</c:v>
                </c:pt>
                <c:pt idx="1">
                  <c:v>2.2200000000000015E-2</c:v>
                </c:pt>
                <c:pt idx="2">
                  <c:v>2.7000000000000014E-2</c:v>
                </c:pt>
                <c:pt idx="3">
                  <c:v>2.3599999999999993E-2</c:v>
                </c:pt>
                <c:pt idx="4">
                  <c:v>1.5400000000000006E-2</c:v>
                </c:pt>
                <c:pt idx="5">
                  <c:v>2.9000000000000001E-2</c:v>
                </c:pt>
                <c:pt idx="6">
                  <c:v>2.1999999999999999E-2</c:v>
                </c:pt>
                <c:pt idx="7">
                  <c:v>2.0400000000000001E-2</c:v>
                </c:pt>
                <c:pt idx="8">
                  <c:v>1.5400000000000006E-2</c:v>
                </c:pt>
                <c:pt idx="9">
                  <c:v>1.0000000000000005E-2</c:v>
                </c:pt>
                <c:pt idx="10">
                  <c:v>7.0000000000000027E-3</c:v>
                </c:pt>
                <c:pt idx="11">
                  <c:v>1.4999999999999998E-2</c:v>
                </c:pt>
                <c:pt idx="12">
                  <c:v>1.2999999999999998E-2</c:v>
                </c:pt>
                <c:pt idx="13">
                  <c:v>1.2999999999999998E-2</c:v>
                </c:pt>
                <c:pt idx="14">
                  <c:v>1.7999999999999999E-2</c:v>
                </c:pt>
                <c:pt idx="15">
                  <c:v>1.3100000000000006E-2</c:v>
                </c:pt>
                <c:pt idx="16">
                  <c:v>1.5200000000000003E-2</c:v>
                </c:pt>
                <c:pt idx="17">
                  <c:v>1.190000000000001E-2</c:v>
                </c:pt>
                <c:pt idx="18">
                  <c:v>1.0900000000000003E-2</c:v>
                </c:pt>
                <c:pt idx="19">
                  <c:v>1.0300000000000005E-2</c:v>
                </c:pt>
                <c:pt idx="20">
                  <c:v>1.2900000000000003E-2</c:v>
                </c:pt>
                <c:pt idx="21">
                  <c:v>1.4E-2</c:v>
                </c:pt>
                <c:pt idx="22">
                  <c:v>7.8000000000000031E-3</c:v>
                </c:pt>
                <c:pt idx="23">
                  <c:v>7.900000000000006E-3</c:v>
                </c:pt>
                <c:pt idx="24">
                  <c:v>1.0200000000000001E-2</c:v>
                </c:pt>
                <c:pt idx="25">
                  <c:v>8.9000000000000086E-3</c:v>
                </c:pt>
                <c:pt idx="26">
                  <c:v>1.2999999999999998E-2</c:v>
                </c:pt>
                <c:pt idx="27">
                  <c:v>3.0000000000000014E-3</c:v>
                </c:pt>
              </c:numCache>
            </c:numRef>
          </c:val>
        </c:ser>
        <c:axId val="164858112"/>
        <c:axId val="165278848"/>
      </c:barChart>
      <c:catAx>
        <c:axId val="164858112"/>
        <c:scaling>
          <c:orientation val="minMax"/>
        </c:scaling>
        <c:axPos val="b"/>
        <c:numFmt formatCode="@" sourceLinked="1"/>
        <c:tickLblPos val="nextTo"/>
        <c:crossAx val="165278848"/>
        <c:crosses val="autoZero"/>
        <c:auto val="1"/>
        <c:lblAlgn val="ctr"/>
        <c:lblOffset val="100"/>
      </c:catAx>
      <c:valAx>
        <c:axId val="1652788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%" sourceLinked="1"/>
        <c:tickLblPos val="nextTo"/>
        <c:crossAx val="164858112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cat>
            <c:strRef>
              <c:f>Sheet1!$B$1:$AC$1</c:f>
              <c:strCache>
                <c:ptCount val="28"/>
                <c:pt idx="0">
                  <c:v>Dec-97</c:v>
                </c:pt>
                <c:pt idx="1">
                  <c:v>Jun-98</c:v>
                </c:pt>
                <c:pt idx="2">
                  <c:v>Dec-98</c:v>
                </c:pt>
                <c:pt idx="3">
                  <c:v>Jun-99</c:v>
                </c:pt>
                <c:pt idx="4">
                  <c:v>Dec-99</c:v>
                </c:pt>
                <c:pt idx="5">
                  <c:v>Jun-00</c:v>
                </c:pt>
                <c:pt idx="6">
                  <c:v>Dec-00</c:v>
                </c:pt>
                <c:pt idx="7">
                  <c:v>Jun-01</c:v>
                </c:pt>
                <c:pt idx="8">
                  <c:v>Dec-01</c:v>
                </c:pt>
                <c:pt idx="9">
                  <c:v>Jun-02</c:v>
                </c:pt>
                <c:pt idx="10">
                  <c:v>Dec-02</c:v>
                </c:pt>
                <c:pt idx="11">
                  <c:v>Jun-03</c:v>
                </c:pt>
                <c:pt idx="12">
                  <c:v>Dec-03</c:v>
                </c:pt>
                <c:pt idx="13">
                  <c:v>Jun-04</c:v>
                </c:pt>
                <c:pt idx="14">
                  <c:v>Dec-04</c:v>
                </c:pt>
                <c:pt idx="15">
                  <c:v>Jun-05</c:v>
                </c:pt>
                <c:pt idx="16">
                  <c:v>Dec-05</c:v>
                </c:pt>
                <c:pt idx="17">
                  <c:v>Jun-06</c:v>
                </c:pt>
                <c:pt idx="18">
                  <c:v>Dec-06</c:v>
                </c:pt>
                <c:pt idx="19">
                  <c:v>Jun-07</c:v>
                </c:pt>
                <c:pt idx="20">
                  <c:v>Dec-07</c:v>
                </c:pt>
                <c:pt idx="21">
                  <c:v>Jun-08</c:v>
                </c:pt>
                <c:pt idx="22">
                  <c:v>Dec-08</c:v>
                </c:pt>
                <c:pt idx="23">
                  <c:v>Jun-09</c:v>
                </c:pt>
                <c:pt idx="24">
                  <c:v>Dec-09</c:v>
                </c:pt>
                <c:pt idx="25">
                  <c:v>Jun-10</c:v>
                </c:pt>
                <c:pt idx="26">
                  <c:v>Dec-10</c:v>
                </c:pt>
                <c:pt idx="27">
                  <c:v>Jun-11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47.2</c:v>
                </c:pt>
                <c:pt idx="1">
                  <c:v>42.08</c:v>
                </c:pt>
                <c:pt idx="2">
                  <c:v>45.13</c:v>
                </c:pt>
                <c:pt idx="3">
                  <c:v>38.92</c:v>
                </c:pt>
                <c:pt idx="4">
                  <c:v>23.1</c:v>
                </c:pt>
                <c:pt idx="5">
                  <c:v>44.54</c:v>
                </c:pt>
                <c:pt idx="6">
                  <c:v>36</c:v>
                </c:pt>
                <c:pt idx="7">
                  <c:v>36.65</c:v>
                </c:pt>
                <c:pt idx="8">
                  <c:v>25.67</c:v>
                </c:pt>
                <c:pt idx="9">
                  <c:v>25.71</c:v>
                </c:pt>
                <c:pt idx="10">
                  <c:v>14.629999999999999</c:v>
                </c:pt>
                <c:pt idx="11">
                  <c:v>31.650000000000009</c:v>
                </c:pt>
                <c:pt idx="12">
                  <c:v>28</c:v>
                </c:pt>
                <c:pt idx="13">
                  <c:v>30.8</c:v>
                </c:pt>
                <c:pt idx="14">
                  <c:v>44.6</c:v>
                </c:pt>
                <c:pt idx="15">
                  <c:v>33.700000000000003</c:v>
                </c:pt>
                <c:pt idx="16">
                  <c:v>44.2</c:v>
                </c:pt>
                <c:pt idx="17">
                  <c:v>48.5</c:v>
                </c:pt>
                <c:pt idx="18">
                  <c:v>49.7</c:v>
                </c:pt>
                <c:pt idx="19">
                  <c:v>52.2</c:v>
                </c:pt>
                <c:pt idx="20">
                  <c:v>67</c:v>
                </c:pt>
                <c:pt idx="21">
                  <c:v>90.9</c:v>
                </c:pt>
                <c:pt idx="22">
                  <c:v>70.099999999999994</c:v>
                </c:pt>
                <c:pt idx="23">
                  <c:v>68.2</c:v>
                </c:pt>
                <c:pt idx="24">
                  <c:v>88.6</c:v>
                </c:pt>
                <c:pt idx="25">
                  <c:v>74.169999999999987</c:v>
                </c:pt>
                <c:pt idx="26">
                  <c:v>121.58</c:v>
                </c:pt>
                <c:pt idx="27">
                  <c:v>31.2</c:v>
                </c:pt>
              </c:numCache>
            </c:numRef>
          </c:val>
        </c:ser>
        <c:axId val="160668672"/>
        <c:axId val="164643584"/>
      </c:barChart>
      <c:catAx>
        <c:axId val="160668672"/>
        <c:scaling>
          <c:orientation val="minMax"/>
        </c:scaling>
        <c:axPos val="b"/>
        <c:numFmt formatCode="@" sourceLinked="1"/>
        <c:tickLblPos val="nextTo"/>
        <c:crossAx val="164643584"/>
        <c:crosses val="autoZero"/>
        <c:auto val="1"/>
        <c:lblAlgn val="ctr"/>
        <c:lblOffset val="100"/>
      </c:catAx>
      <c:valAx>
        <c:axId val="164643584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tickLblPos val="nextTo"/>
        <c:crossAx val="160668672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 of fees outstanding for longer than 90 days</c:v>
                </c:pt>
              </c:strCache>
            </c:strRef>
          </c:tx>
          <c:cat>
            <c:strRef>
              <c:f>Sheet1!$B$1:$Y$1</c:f>
              <c:strCache>
                <c:ptCount val="24"/>
                <c:pt idx="0">
                  <c:v>Dec-99</c:v>
                </c:pt>
                <c:pt idx="1">
                  <c:v>Jun-00</c:v>
                </c:pt>
                <c:pt idx="2">
                  <c:v>Dec-00</c:v>
                </c:pt>
                <c:pt idx="3">
                  <c:v>Jun-01</c:v>
                </c:pt>
                <c:pt idx="4">
                  <c:v>Dec-01</c:v>
                </c:pt>
                <c:pt idx="5">
                  <c:v>Jun-02</c:v>
                </c:pt>
                <c:pt idx="6">
                  <c:v>Dec-02</c:v>
                </c:pt>
                <c:pt idx="7">
                  <c:v>Jun-03</c:v>
                </c:pt>
                <c:pt idx="8">
                  <c:v>Dec-03</c:v>
                </c:pt>
                <c:pt idx="9">
                  <c:v>Jun-04</c:v>
                </c:pt>
                <c:pt idx="10">
                  <c:v>Dec-04</c:v>
                </c:pt>
                <c:pt idx="11">
                  <c:v>Jun-05</c:v>
                </c:pt>
                <c:pt idx="12">
                  <c:v>Dec-05</c:v>
                </c:pt>
                <c:pt idx="13">
                  <c:v>Jun-06</c:v>
                </c:pt>
                <c:pt idx="14">
                  <c:v>Dec-06</c:v>
                </c:pt>
                <c:pt idx="15">
                  <c:v>Jun-07</c:v>
                </c:pt>
                <c:pt idx="16">
                  <c:v>Dec-07</c:v>
                </c:pt>
                <c:pt idx="17">
                  <c:v>Jun-08</c:v>
                </c:pt>
                <c:pt idx="18">
                  <c:v>Dec-08</c:v>
                </c:pt>
                <c:pt idx="19">
                  <c:v>Jun-09</c:v>
                </c:pt>
                <c:pt idx="20">
                  <c:v>Dec-09</c:v>
                </c:pt>
                <c:pt idx="21">
                  <c:v>Jun-10</c:v>
                </c:pt>
                <c:pt idx="22">
                  <c:v>Dec-10</c:v>
                </c:pt>
                <c:pt idx="23">
                  <c:v>Jun-11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7.9</c:v>
                </c:pt>
                <c:pt idx="1">
                  <c:v>11.5</c:v>
                </c:pt>
                <c:pt idx="2">
                  <c:v>11.7</c:v>
                </c:pt>
                <c:pt idx="3">
                  <c:v>6.8</c:v>
                </c:pt>
                <c:pt idx="4">
                  <c:v>9.5</c:v>
                </c:pt>
                <c:pt idx="5">
                  <c:v>7.9</c:v>
                </c:pt>
                <c:pt idx="6">
                  <c:v>8.4</c:v>
                </c:pt>
                <c:pt idx="7">
                  <c:v>15.5</c:v>
                </c:pt>
                <c:pt idx="8">
                  <c:v>15.6</c:v>
                </c:pt>
                <c:pt idx="9">
                  <c:v>14.6</c:v>
                </c:pt>
                <c:pt idx="10">
                  <c:v>16.600000000000001</c:v>
                </c:pt>
                <c:pt idx="11">
                  <c:v>15.8</c:v>
                </c:pt>
                <c:pt idx="12">
                  <c:v>13.3</c:v>
                </c:pt>
                <c:pt idx="13">
                  <c:v>12.5</c:v>
                </c:pt>
                <c:pt idx="14">
                  <c:v>11.2</c:v>
                </c:pt>
                <c:pt idx="15">
                  <c:v>10.3</c:v>
                </c:pt>
                <c:pt idx="16" formatCode="0.00">
                  <c:v>11.25</c:v>
                </c:pt>
                <c:pt idx="17">
                  <c:v>11.09</c:v>
                </c:pt>
                <c:pt idx="18" formatCode="0.00">
                  <c:v>13.7</c:v>
                </c:pt>
                <c:pt idx="19">
                  <c:v>9.5</c:v>
                </c:pt>
                <c:pt idx="20">
                  <c:v>18.5</c:v>
                </c:pt>
                <c:pt idx="21" formatCode="0.00">
                  <c:v>23.4</c:v>
                </c:pt>
                <c:pt idx="22">
                  <c:v>15.5</c:v>
                </c:pt>
                <c:pt idx="23">
                  <c:v>18</c:v>
                </c:pt>
              </c:numCache>
            </c:numRef>
          </c:val>
        </c:ser>
        <c:axId val="168957056"/>
        <c:axId val="168958592"/>
      </c:barChart>
      <c:catAx>
        <c:axId val="16895705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68958592"/>
        <c:crosses val="autoZero"/>
        <c:auto val="1"/>
        <c:lblAlgn val="ctr"/>
        <c:lblOffset val="100"/>
      </c:catAx>
      <c:valAx>
        <c:axId val="168958592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General" sourceLinked="1"/>
        <c:tickLblPos val="nextTo"/>
        <c:crossAx val="16895705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cat>
            <c:multiLvlStrRef>
              <c:f>'jun-10'!$B$1:$M$2</c:f>
              <c:multiLvlStrCache>
                <c:ptCount val="12"/>
                <c:lvl>
                  <c:pt idx="0">
                    <c:v>90 Days</c:v>
                  </c:pt>
                  <c:pt idx="1">
                    <c:v>&gt; 90 days</c:v>
                  </c:pt>
                  <c:pt idx="2">
                    <c:v>90 Days</c:v>
                  </c:pt>
                  <c:pt idx="3">
                    <c:v>&gt; 90 days</c:v>
                  </c:pt>
                  <c:pt idx="4">
                    <c:v>90 Days</c:v>
                  </c:pt>
                  <c:pt idx="5">
                    <c:v>&gt; 90 days</c:v>
                  </c:pt>
                  <c:pt idx="6">
                    <c:v>90 Days</c:v>
                  </c:pt>
                  <c:pt idx="7">
                    <c:v>&gt; 90 days</c:v>
                  </c:pt>
                  <c:pt idx="8">
                    <c:v>90 Days</c:v>
                  </c:pt>
                  <c:pt idx="9">
                    <c:v>&gt; 90 days</c:v>
                  </c:pt>
                  <c:pt idx="10">
                    <c:v>90 Days</c:v>
                  </c:pt>
                  <c:pt idx="11">
                    <c:v>&gt; 90 days</c:v>
                  </c:pt>
                </c:lvl>
                <c:lvl>
                  <c:pt idx="0">
                    <c:v>Central</c:v>
                  </c:pt>
                  <c:pt idx="2">
                    <c:v>Provincial</c:v>
                  </c:pt>
                  <c:pt idx="4">
                    <c:v>Local</c:v>
                  </c:pt>
                  <c:pt idx="6">
                    <c:v>Parastatals_90d</c:v>
                  </c:pt>
                  <c:pt idx="8">
                    <c:v>Private</c:v>
                  </c:pt>
                  <c:pt idx="10">
                    <c:v>Foreign</c:v>
                  </c:pt>
                </c:lvl>
              </c:multiLvlStrCache>
            </c:multiLvlStrRef>
          </c:cat>
          <c:val>
            <c:numRef>
              <c:f>'Jun-11'!$C$53:$N$53</c:f>
              <c:numCache>
                <c:formatCode>0.0%</c:formatCode>
                <c:ptCount val="12"/>
                <c:pt idx="0">
                  <c:v>130.0385327773815</c:v>
                </c:pt>
                <c:pt idx="1">
                  <c:v>0.77994421432689776</c:v>
                </c:pt>
                <c:pt idx="2">
                  <c:v>0.71003262552135749</c:v>
                </c:pt>
                <c:pt idx="3">
                  <c:v>0.36402668121019044</c:v>
                </c:pt>
                <c:pt idx="4">
                  <c:v>0.54836143893194655</c:v>
                </c:pt>
                <c:pt idx="5">
                  <c:v>-0.12068989044301216</c:v>
                </c:pt>
                <c:pt idx="6">
                  <c:v>8.9850101442870936E-2</c:v>
                </c:pt>
                <c:pt idx="7">
                  <c:v>0.65915748903893623</c:v>
                </c:pt>
                <c:pt idx="8">
                  <c:v>0.23482887077114678</c:v>
                </c:pt>
                <c:pt idx="9">
                  <c:v>0.25950690192531267</c:v>
                </c:pt>
                <c:pt idx="10">
                  <c:v>-0.15711032630274521</c:v>
                </c:pt>
                <c:pt idx="11">
                  <c:v>-7.5736969274277192E-3</c:v>
                </c:pt>
              </c:numCache>
            </c:numRef>
          </c:val>
        </c:ser>
        <c:gapWidth val="75"/>
        <c:overlap val="-25"/>
        <c:axId val="131993984"/>
        <c:axId val="131995520"/>
      </c:barChart>
      <c:catAx>
        <c:axId val="131993984"/>
        <c:scaling>
          <c:orientation val="minMax"/>
        </c:scaling>
        <c:axPos val="b"/>
        <c:majorTickMark val="none"/>
        <c:tickLblPos val="low"/>
        <c:crossAx val="131995520"/>
        <c:crosses val="autoZero"/>
        <c:auto val="1"/>
        <c:lblAlgn val="ctr"/>
        <c:lblOffset val="100"/>
      </c:catAx>
      <c:valAx>
        <c:axId val="131995520"/>
        <c:scaling>
          <c:orientation val="minMax"/>
          <c:max val="1"/>
        </c:scaling>
        <c:axPos val="l"/>
        <c:majorGridlines>
          <c:spPr>
            <a:ln>
              <a:prstDash val="sysDot"/>
            </a:ln>
          </c:spPr>
        </c:majorGridlines>
        <c:numFmt formatCode="0.0%" sourceLinked="1"/>
        <c:majorTickMark val="none"/>
        <c:tickLblPos val="nextTo"/>
        <c:spPr>
          <a:ln w="9525">
            <a:noFill/>
          </a:ln>
        </c:spPr>
        <c:crossAx val="131993984"/>
        <c:crosses val="autoZero"/>
        <c:crossBetween val="between"/>
      </c:valAx>
    </c:plotArea>
    <c:plotVisOnly val="1"/>
  </c:chart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34087882822903015"/>
          <c:y val="2.5404157043880004E-2"/>
          <c:w val="0.62982689747004372"/>
          <c:h val="0.86374133949191956"/>
        </c:manualLayout>
      </c:layout>
      <c:bar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0000"/>
            </a:solidFill>
            <a:ln w="15481">
              <a:solidFill>
                <a:schemeClr val="tx1"/>
              </a:solidFill>
              <a:prstDash val="solid"/>
            </a:ln>
          </c:spPr>
          <c:cat>
            <c:strRef>
              <c:f>Sheet1!$B$1:$P$1</c:f>
              <c:strCache>
                <c:ptCount val="15"/>
                <c:pt idx="0">
                  <c:v>Professional Engineer Pr.Eng</c:v>
                </c:pt>
                <c:pt idx="1">
                  <c:v>Professional Architects</c:v>
                </c:pt>
                <c:pt idx="2">
                  <c:v>Professional Quantity Surveyors</c:v>
                </c:pt>
                <c:pt idx="3">
                  <c:v>Professional Other</c:v>
                </c:pt>
                <c:pt idx="4">
                  <c:v>Technologists Pr TEchENg</c:v>
                </c:pt>
                <c:pt idx="5">
                  <c:v>Technicians PrTechni</c:v>
                </c:pt>
                <c:pt idx="6">
                  <c:v>Unregistered technical staff: Engineer</c:v>
                </c:pt>
                <c:pt idx="7">
                  <c:v>Unregistered technical staff: Technologist</c:v>
                </c:pt>
                <c:pt idx="8">
                  <c:v>Unregistered technical staff: Technician</c:v>
                </c:pt>
                <c:pt idx="9">
                  <c:v>Unregistered technical staff: Other</c:v>
                </c:pt>
                <c:pt idx="10">
                  <c:v>Technical Assistants</c:v>
                </c:pt>
                <c:pt idx="11">
                  <c:v>Draughtspersons</c:v>
                </c:pt>
                <c:pt idx="12">
                  <c:v>Laboratory / Survey Assistants</c:v>
                </c:pt>
                <c:pt idx="13">
                  <c:v>Administration / Support staff</c:v>
                </c:pt>
                <c:pt idx="14">
                  <c:v>Total</c:v>
                </c:pt>
              </c:strCache>
            </c:strRef>
          </c:cat>
          <c:val>
            <c:numRef>
              <c:f>Sheet1!$B$2:$P$2</c:f>
              <c:numCache>
                <c:formatCode>0.0%</c:formatCode>
                <c:ptCount val="15"/>
                <c:pt idx="0">
                  <c:v>5.2304964539007112E-2</c:v>
                </c:pt>
                <c:pt idx="1">
                  <c:v>0</c:v>
                </c:pt>
                <c:pt idx="2">
                  <c:v>0.21428571428571427</c:v>
                </c:pt>
                <c:pt idx="3">
                  <c:v>9.6428571428571433E-2</c:v>
                </c:pt>
                <c:pt idx="4">
                  <c:v>5.5335968379446682E-2</c:v>
                </c:pt>
                <c:pt idx="5">
                  <c:v>0.15068493150684939</c:v>
                </c:pt>
                <c:pt idx="6">
                  <c:v>0.18316268486916959</c:v>
                </c:pt>
                <c:pt idx="7">
                  <c:v>0.26881720430107531</c:v>
                </c:pt>
                <c:pt idx="8">
                  <c:v>0.42705570291777201</c:v>
                </c:pt>
                <c:pt idx="9">
                  <c:v>0.21254355400696873</c:v>
                </c:pt>
                <c:pt idx="10">
                  <c:v>0.49060150375939848</c:v>
                </c:pt>
                <c:pt idx="11">
                  <c:v>0.13882352941176468</c:v>
                </c:pt>
                <c:pt idx="12">
                  <c:v>0.78156996587030669</c:v>
                </c:pt>
                <c:pt idx="13">
                  <c:v>0.35380255077940492</c:v>
                </c:pt>
                <c:pt idx="14">
                  <c:v>0.27270424319189362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Coloured</c:v>
                </c:pt>
              </c:strCache>
            </c:strRef>
          </c:tx>
          <c:spPr>
            <a:solidFill>
              <a:schemeClr val="accent2"/>
            </a:solidFill>
            <a:ln w="15481">
              <a:solidFill>
                <a:schemeClr val="tx1"/>
              </a:solidFill>
              <a:prstDash val="solid"/>
            </a:ln>
          </c:spPr>
          <c:cat>
            <c:strRef>
              <c:f>Sheet1!$B$1:$P$1</c:f>
              <c:strCache>
                <c:ptCount val="15"/>
                <c:pt idx="0">
                  <c:v>Professional Engineer Pr.Eng</c:v>
                </c:pt>
                <c:pt idx="1">
                  <c:v>Professional Architects</c:v>
                </c:pt>
                <c:pt idx="2">
                  <c:v>Professional Quantity Surveyors</c:v>
                </c:pt>
                <c:pt idx="3">
                  <c:v>Professional Other</c:v>
                </c:pt>
                <c:pt idx="4">
                  <c:v>Technologists Pr TEchENg</c:v>
                </c:pt>
                <c:pt idx="5">
                  <c:v>Technicians PrTechni</c:v>
                </c:pt>
                <c:pt idx="6">
                  <c:v>Unregistered technical staff: Engineer</c:v>
                </c:pt>
                <c:pt idx="7">
                  <c:v>Unregistered technical staff: Technologist</c:v>
                </c:pt>
                <c:pt idx="8">
                  <c:v>Unregistered technical staff: Technician</c:v>
                </c:pt>
                <c:pt idx="9">
                  <c:v>Unregistered technical staff: Other</c:v>
                </c:pt>
                <c:pt idx="10">
                  <c:v>Technical Assistants</c:v>
                </c:pt>
                <c:pt idx="11">
                  <c:v>Draughtspersons</c:v>
                </c:pt>
                <c:pt idx="12">
                  <c:v>Laboratory / Survey Assistants</c:v>
                </c:pt>
                <c:pt idx="13">
                  <c:v>Administration / Support staff</c:v>
                </c:pt>
                <c:pt idx="14">
                  <c:v>Total</c:v>
                </c:pt>
              </c:strCache>
            </c:strRef>
          </c:cat>
          <c:val>
            <c:numRef>
              <c:f>Sheet1!$B$3:$P$3</c:f>
              <c:numCache>
                <c:formatCode>0.0%</c:formatCode>
                <c:ptCount val="15"/>
                <c:pt idx="0">
                  <c:v>2.9255319148936181E-2</c:v>
                </c:pt>
                <c:pt idx="1">
                  <c:v>0</c:v>
                </c:pt>
                <c:pt idx="2">
                  <c:v>0</c:v>
                </c:pt>
                <c:pt idx="3">
                  <c:v>3.5714285714285712E-2</c:v>
                </c:pt>
                <c:pt idx="4">
                  <c:v>2.7667984189723351E-2</c:v>
                </c:pt>
                <c:pt idx="5">
                  <c:v>0.12328767123287669</c:v>
                </c:pt>
                <c:pt idx="6">
                  <c:v>3.7542662116040973E-2</c:v>
                </c:pt>
                <c:pt idx="7">
                  <c:v>0.1039426523297491</c:v>
                </c:pt>
                <c:pt idx="8">
                  <c:v>8.0901856763925736E-2</c:v>
                </c:pt>
                <c:pt idx="9">
                  <c:v>5.6910569105691075E-2</c:v>
                </c:pt>
                <c:pt idx="10">
                  <c:v>7.5187969924812068E-2</c:v>
                </c:pt>
                <c:pt idx="11">
                  <c:v>9.4117647058823528E-2</c:v>
                </c:pt>
                <c:pt idx="12">
                  <c:v>3.4129692832764514E-3</c:v>
                </c:pt>
                <c:pt idx="13">
                  <c:v>0.11809163911195093</c:v>
                </c:pt>
                <c:pt idx="14">
                  <c:v>7.1184293856871486E-2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CCFFCC"/>
            </a:solidFill>
            <a:ln w="15481">
              <a:solidFill>
                <a:schemeClr val="tx1"/>
              </a:solidFill>
              <a:prstDash val="solid"/>
            </a:ln>
          </c:spPr>
          <c:cat>
            <c:strRef>
              <c:f>Sheet1!$B$1:$P$1</c:f>
              <c:strCache>
                <c:ptCount val="15"/>
                <c:pt idx="0">
                  <c:v>Professional Engineer Pr.Eng</c:v>
                </c:pt>
                <c:pt idx="1">
                  <c:v>Professional Architects</c:v>
                </c:pt>
                <c:pt idx="2">
                  <c:v>Professional Quantity Surveyors</c:v>
                </c:pt>
                <c:pt idx="3">
                  <c:v>Professional Other</c:v>
                </c:pt>
                <c:pt idx="4">
                  <c:v>Technologists Pr TEchENg</c:v>
                </c:pt>
                <c:pt idx="5">
                  <c:v>Technicians PrTechni</c:v>
                </c:pt>
                <c:pt idx="6">
                  <c:v>Unregistered technical staff: Engineer</c:v>
                </c:pt>
                <c:pt idx="7">
                  <c:v>Unregistered technical staff: Technologist</c:v>
                </c:pt>
                <c:pt idx="8">
                  <c:v>Unregistered technical staff: Technician</c:v>
                </c:pt>
                <c:pt idx="9">
                  <c:v>Unregistered technical staff: Other</c:v>
                </c:pt>
                <c:pt idx="10">
                  <c:v>Technical Assistants</c:v>
                </c:pt>
                <c:pt idx="11">
                  <c:v>Draughtspersons</c:v>
                </c:pt>
                <c:pt idx="12">
                  <c:v>Laboratory / Survey Assistants</c:v>
                </c:pt>
                <c:pt idx="13">
                  <c:v>Administration / Support staff</c:v>
                </c:pt>
                <c:pt idx="14">
                  <c:v>Total</c:v>
                </c:pt>
              </c:strCache>
            </c:strRef>
          </c:cat>
          <c:val>
            <c:numRef>
              <c:f>Sheet1!$B$4:$P$4</c:f>
              <c:numCache>
                <c:formatCode>0.0%</c:formatCode>
                <c:ptCount val="15"/>
                <c:pt idx="0">
                  <c:v>3.5460992907801414E-2</c:v>
                </c:pt>
                <c:pt idx="1">
                  <c:v>0</c:v>
                </c:pt>
                <c:pt idx="2">
                  <c:v>7.1428571428571425E-2</c:v>
                </c:pt>
                <c:pt idx="3">
                  <c:v>0.05</c:v>
                </c:pt>
                <c:pt idx="4">
                  <c:v>7.9051383399209488E-2</c:v>
                </c:pt>
                <c:pt idx="5">
                  <c:v>4.1095890410958895E-2</c:v>
                </c:pt>
                <c:pt idx="6">
                  <c:v>8.418657565415251E-2</c:v>
                </c:pt>
                <c:pt idx="7">
                  <c:v>0.1039426523297491</c:v>
                </c:pt>
                <c:pt idx="8">
                  <c:v>3.9787798408488062E-2</c:v>
                </c:pt>
                <c:pt idx="9">
                  <c:v>4.6457607433217203E-2</c:v>
                </c:pt>
                <c:pt idx="10">
                  <c:v>4.3233082706766915E-2</c:v>
                </c:pt>
                <c:pt idx="11">
                  <c:v>7.0588235294117632E-2</c:v>
                </c:pt>
                <c:pt idx="12">
                  <c:v>5.460750853242323E-2</c:v>
                </c:pt>
                <c:pt idx="13">
                  <c:v>6.5658951346244693E-2</c:v>
                </c:pt>
                <c:pt idx="14">
                  <c:v>5.8138062064597845E-2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0000"/>
            </a:solidFill>
            <a:ln w="15481">
              <a:solidFill>
                <a:schemeClr val="tx1"/>
              </a:solidFill>
              <a:prstDash val="solid"/>
            </a:ln>
          </c:spPr>
          <c:cat>
            <c:strRef>
              <c:f>Sheet1!$B$1:$P$1</c:f>
              <c:strCache>
                <c:ptCount val="15"/>
                <c:pt idx="0">
                  <c:v>Professional Engineer Pr.Eng</c:v>
                </c:pt>
                <c:pt idx="1">
                  <c:v>Professional Architects</c:v>
                </c:pt>
                <c:pt idx="2">
                  <c:v>Professional Quantity Surveyors</c:v>
                </c:pt>
                <c:pt idx="3">
                  <c:v>Professional Other</c:v>
                </c:pt>
                <c:pt idx="4">
                  <c:v>Technologists Pr TEchENg</c:v>
                </c:pt>
                <c:pt idx="5">
                  <c:v>Technicians PrTechni</c:v>
                </c:pt>
                <c:pt idx="6">
                  <c:v>Unregistered technical staff: Engineer</c:v>
                </c:pt>
                <c:pt idx="7">
                  <c:v>Unregistered technical staff: Technologist</c:v>
                </c:pt>
                <c:pt idx="8">
                  <c:v>Unregistered technical staff: Technician</c:v>
                </c:pt>
                <c:pt idx="9">
                  <c:v>Unregistered technical staff: Other</c:v>
                </c:pt>
                <c:pt idx="10">
                  <c:v>Technical Assistants</c:v>
                </c:pt>
                <c:pt idx="11">
                  <c:v>Draughtspersons</c:v>
                </c:pt>
                <c:pt idx="12">
                  <c:v>Laboratory / Survey Assistants</c:v>
                </c:pt>
                <c:pt idx="13">
                  <c:v>Administration / Support staff</c:v>
                </c:pt>
                <c:pt idx="14">
                  <c:v>Total</c:v>
                </c:pt>
              </c:strCache>
            </c:strRef>
          </c:cat>
          <c:val>
            <c:numRef>
              <c:f>Sheet1!$B$5:$P$5</c:f>
              <c:numCache>
                <c:formatCode>0.0%</c:formatCode>
                <c:ptCount val="15"/>
                <c:pt idx="0">
                  <c:v>0.88297872340425532</c:v>
                </c:pt>
                <c:pt idx="1">
                  <c:v>1</c:v>
                </c:pt>
                <c:pt idx="2">
                  <c:v>0.71428571428571441</c:v>
                </c:pt>
                <c:pt idx="3">
                  <c:v>0.81785714285714262</c:v>
                </c:pt>
                <c:pt idx="4">
                  <c:v>0.8379446640316206</c:v>
                </c:pt>
                <c:pt idx="5">
                  <c:v>0.68493150684931503</c:v>
                </c:pt>
                <c:pt idx="6">
                  <c:v>0.6951080773606374</c:v>
                </c:pt>
                <c:pt idx="7">
                  <c:v>0.52329749103942669</c:v>
                </c:pt>
                <c:pt idx="8">
                  <c:v>0.45225464190981446</c:v>
                </c:pt>
                <c:pt idx="9">
                  <c:v>0.68408826945412315</c:v>
                </c:pt>
                <c:pt idx="10">
                  <c:v>0.39097744360902281</c:v>
                </c:pt>
                <c:pt idx="11">
                  <c:v>0.69647058823529417</c:v>
                </c:pt>
                <c:pt idx="12">
                  <c:v>0.1604095563139932</c:v>
                </c:pt>
                <c:pt idx="13">
                  <c:v>0.4624468587623996</c:v>
                </c:pt>
                <c:pt idx="14">
                  <c:v>0.59797340088663686</c:v>
                </c:pt>
              </c:numCache>
            </c:numRef>
          </c:val>
        </c:ser>
        <c:overlap val="100"/>
        <c:axId val="191149568"/>
        <c:axId val="191151104"/>
      </c:barChart>
      <c:catAx>
        <c:axId val="191149568"/>
        <c:scaling>
          <c:orientation val="minMax"/>
        </c:scaling>
        <c:axPos val="l"/>
        <c:numFmt formatCode="General" sourceLinked="1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6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91151104"/>
        <c:crosses val="autoZero"/>
        <c:auto val="1"/>
        <c:lblAlgn val="ctr"/>
        <c:lblOffset val="100"/>
        <c:tickLblSkip val="1"/>
        <c:tickMarkSkip val="1"/>
      </c:catAx>
      <c:valAx>
        <c:axId val="191151104"/>
        <c:scaling>
          <c:orientation val="minMax"/>
          <c:max val="1"/>
        </c:scaling>
        <c:axPos val="b"/>
        <c:numFmt formatCode="0%" sourceLinked="0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2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91149568"/>
        <c:crosses val="autoZero"/>
        <c:crossBetween val="between"/>
      </c:valAx>
      <c:spPr>
        <a:noFill/>
        <a:ln w="15481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51664447403462299"/>
          <c:y val="0.9561200923787565"/>
          <c:w val="0.27563249001331525"/>
          <c:h val="3.9260969976905341E-2"/>
        </c:manualLayout>
      </c:layout>
      <c:spPr>
        <a:noFill/>
        <a:ln w="30961">
          <a:noFill/>
        </a:ln>
      </c:spPr>
      <c:txPr>
        <a:bodyPr/>
        <a:lstStyle/>
        <a:p>
          <a:pPr>
            <a:defRPr sz="920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16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11262382150684773"/>
          <c:y val="3.8522270853424613E-2"/>
          <c:w val="0.80748866443240952"/>
          <c:h val="0.79297633556236147"/>
        </c:manualLayout>
      </c:layout>
      <c:bar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Black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'Dec-03</c:v>
                </c:pt>
                <c:pt idx="1">
                  <c:v>Dec-04</c:v>
                </c:pt>
                <c:pt idx="2">
                  <c:v>Jun-05</c:v>
                </c:pt>
                <c:pt idx="3">
                  <c:v>Dec-05</c:v>
                </c:pt>
                <c:pt idx="4">
                  <c:v>Jun-06</c:v>
                </c:pt>
                <c:pt idx="5">
                  <c:v>Dec-06</c:v>
                </c:pt>
                <c:pt idx="6">
                  <c:v>Dec-07</c:v>
                </c:pt>
                <c:pt idx="7">
                  <c:v>Jun-08</c:v>
                </c:pt>
                <c:pt idx="8">
                  <c:v>Dec-08</c:v>
                </c:pt>
                <c:pt idx="9">
                  <c:v>Jun-09</c:v>
                </c:pt>
                <c:pt idx="10">
                  <c:v>Dec-09</c:v>
                </c:pt>
                <c:pt idx="11">
                  <c:v>Jun-10</c:v>
                </c:pt>
                <c:pt idx="12">
                  <c:v>Dec-10</c:v>
                </c:pt>
              </c:strCache>
            </c:strRef>
          </c:cat>
          <c:val>
            <c:numRef>
              <c:f>Sheet1!$B$2:$N$2</c:f>
              <c:numCache>
                <c:formatCode>0.00%</c:formatCode>
                <c:ptCount val="13"/>
                <c:pt idx="0">
                  <c:v>0.23300000000000001</c:v>
                </c:pt>
                <c:pt idx="1">
                  <c:v>0.26200000000000001</c:v>
                </c:pt>
                <c:pt idx="2">
                  <c:v>0.28300000000000008</c:v>
                </c:pt>
                <c:pt idx="3">
                  <c:v>0.27100000000000002</c:v>
                </c:pt>
                <c:pt idx="4">
                  <c:v>0.2631</c:v>
                </c:pt>
                <c:pt idx="5">
                  <c:v>0.2955000000000001</c:v>
                </c:pt>
                <c:pt idx="6">
                  <c:v>0.28700000000000009</c:v>
                </c:pt>
                <c:pt idx="7">
                  <c:v>0.29800000000000015</c:v>
                </c:pt>
                <c:pt idx="8">
                  <c:v>0.29200000000000009</c:v>
                </c:pt>
                <c:pt idx="9">
                  <c:v>0.30600000000000016</c:v>
                </c:pt>
                <c:pt idx="10">
                  <c:v>0.29700000000000015</c:v>
                </c:pt>
                <c:pt idx="11" formatCode="0%">
                  <c:v>0.28000000000000008</c:v>
                </c:pt>
                <c:pt idx="12">
                  <c:v>0.27500000000000002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Coloured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'Dec-03</c:v>
                </c:pt>
                <c:pt idx="1">
                  <c:v>Dec-04</c:v>
                </c:pt>
                <c:pt idx="2">
                  <c:v>Jun-05</c:v>
                </c:pt>
                <c:pt idx="3">
                  <c:v>Dec-05</c:v>
                </c:pt>
                <c:pt idx="4">
                  <c:v>Jun-06</c:v>
                </c:pt>
                <c:pt idx="5">
                  <c:v>Dec-06</c:v>
                </c:pt>
                <c:pt idx="6">
                  <c:v>Dec-07</c:v>
                </c:pt>
                <c:pt idx="7">
                  <c:v>Jun-08</c:v>
                </c:pt>
                <c:pt idx="8">
                  <c:v>Dec-08</c:v>
                </c:pt>
                <c:pt idx="9">
                  <c:v>Jun-09</c:v>
                </c:pt>
                <c:pt idx="10">
                  <c:v>Dec-09</c:v>
                </c:pt>
                <c:pt idx="11">
                  <c:v>Jun-10</c:v>
                </c:pt>
                <c:pt idx="12">
                  <c:v>Dec-10</c:v>
                </c:pt>
              </c:strCache>
            </c:strRef>
          </c:cat>
          <c:val>
            <c:numRef>
              <c:f>Sheet1!$B$3:$N$3</c:f>
              <c:numCache>
                <c:formatCode>0.00%</c:formatCode>
                <c:ptCount val="13"/>
                <c:pt idx="0">
                  <c:v>7.0999999999999994E-2</c:v>
                </c:pt>
                <c:pt idx="1">
                  <c:v>6.3E-2</c:v>
                </c:pt>
                <c:pt idx="2">
                  <c:v>8.6000000000000021E-2</c:v>
                </c:pt>
                <c:pt idx="3">
                  <c:v>8.2000000000000003E-2</c:v>
                </c:pt>
                <c:pt idx="4">
                  <c:v>7.8200000000000006E-2</c:v>
                </c:pt>
                <c:pt idx="5">
                  <c:v>7.6999999999999999E-2</c:v>
                </c:pt>
                <c:pt idx="6">
                  <c:v>8.6000000000000021E-2</c:v>
                </c:pt>
                <c:pt idx="7">
                  <c:v>7.8000000000000014E-2</c:v>
                </c:pt>
                <c:pt idx="8">
                  <c:v>6.8000000000000019E-2</c:v>
                </c:pt>
                <c:pt idx="9">
                  <c:v>6.6000000000000003E-2</c:v>
                </c:pt>
                <c:pt idx="10">
                  <c:v>8.1800000000000025E-2</c:v>
                </c:pt>
                <c:pt idx="11">
                  <c:v>8.8000000000000037E-2</c:v>
                </c:pt>
                <c:pt idx="12">
                  <c:v>7.8700000000000034E-2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Sheet1!$B$1:$N$1</c:f>
              <c:strCache>
                <c:ptCount val="13"/>
                <c:pt idx="0">
                  <c:v>'Dec-03</c:v>
                </c:pt>
                <c:pt idx="1">
                  <c:v>Dec-04</c:v>
                </c:pt>
                <c:pt idx="2">
                  <c:v>Jun-05</c:v>
                </c:pt>
                <c:pt idx="3">
                  <c:v>Dec-05</c:v>
                </c:pt>
                <c:pt idx="4">
                  <c:v>Jun-06</c:v>
                </c:pt>
                <c:pt idx="5">
                  <c:v>Dec-06</c:v>
                </c:pt>
                <c:pt idx="6">
                  <c:v>Dec-07</c:v>
                </c:pt>
                <c:pt idx="7">
                  <c:v>Jun-08</c:v>
                </c:pt>
                <c:pt idx="8">
                  <c:v>Dec-08</c:v>
                </c:pt>
                <c:pt idx="9">
                  <c:v>Jun-09</c:v>
                </c:pt>
                <c:pt idx="10">
                  <c:v>Dec-09</c:v>
                </c:pt>
                <c:pt idx="11">
                  <c:v>Jun-10</c:v>
                </c:pt>
                <c:pt idx="12">
                  <c:v>Dec-10</c:v>
                </c:pt>
              </c:strCache>
            </c:strRef>
          </c:cat>
          <c:val>
            <c:numRef>
              <c:f>Sheet1!$B$4:$N$4</c:f>
              <c:numCache>
                <c:formatCode>0.00%</c:formatCode>
                <c:ptCount val="13"/>
                <c:pt idx="0">
                  <c:v>4.0000000000000015E-2</c:v>
                </c:pt>
                <c:pt idx="1">
                  <c:v>4.8000000000000001E-2</c:v>
                </c:pt>
                <c:pt idx="2">
                  <c:v>4.5999999999999999E-2</c:v>
                </c:pt>
                <c:pt idx="3">
                  <c:v>5.3000000000000012E-2</c:v>
                </c:pt>
                <c:pt idx="4">
                  <c:v>5.8500000000000003E-2</c:v>
                </c:pt>
                <c:pt idx="5">
                  <c:v>5.7000000000000016E-2</c:v>
                </c:pt>
                <c:pt idx="6">
                  <c:v>6.3E-2</c:v>
                </c:pt>
                <c:pt idx="7">
                  <c:v>6.3E-2</c:v>
                </c:pt>
                <c:pt idx="8">
                  <c:v>6.6000000000000003E-2</c:v>
                </c:pt>
                <c:pt idx="9">
                  <c:v>6.3E-2</c:v>
                </c:pt>
                <c:pt idx="10">
                  <c:v>7.5999999999999998E-2</c:v>
                </c:pt>
                <c:pt idx="11">
                  <c:v>6.4000000000000029E-2</c:v>
                </c:pt>
                <c:pt idx="12">
                  <c:v>5.7900000000000014E-2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White</c:v>
                </c:pt>
              </c:strCache>
            </c:strRef>
          </c:tx>
          <c:cat>
            <c:strRef>
              <c:f>Sheet1!$B$1:$N$1</c:f>
              <c:strCache>
                <c:ptCount val="13"/>
                <c:pt idx="0">
                  <c:v>'Dec-03</c:v>
                </c:pt>
                <c:pt idx="1">
                  <c:v>Dec-04</c:v>
                </c:pt>
                <c:pt idx="2">
                  <c:v>Jun-05</c:v>
                </c:pt>
                <c:pt idx="3">
                  <c:v>Dec-05</c:v>
                </c:pt>
                <c:pt idx="4">
                  <c:v>Jun-06</c:v>
                </c:pt>
                <c:pt idx="5">
                  <c:v>Dec-06</c:v>
                </c:pt>
                <c:pt idx="6">
                  <c:v>Dec-07</c:v>
                </c:pt>
                <c:pt idx="7">
                  <c:v>Jun-08</c:v>
                </c:pt>
                <c:pt idx="8">
                  <c:v>Dec-08</c:v>
                </c:pt>
                <c:pt idx="9">
                  <c:v>Jun-09</c:v>
                </c:pt>
                <c:pt idx="10">
                  <c:v>Dec-09</c:v>
                </c:pt>
                <c:pt idx="11">
                  <c:v>Jun-10</c:v>
                </c:pt>
                <c:pt idx="12">
                  <c:v>Dec-10</c:v>
                </c:pt>
              </c:strCache>
            </c:strRef>
          </c:cat>
          <c:val>
            <c:numRef>
              <c:f>Sheet1!$B$5:$N$5</c:f>
              <c:numCache>
                <c:formatCode>0.00%</c:formatCode>
                <c:ptCount val="13"/>
                <c:pt idx="0">
                  <c:v>0.65700000000000025</c:v>
                </c:pt>
                <c:pt idx="1">
                  <c:v>0.62700000000000022</c:v>
                </c:pt>
                <c:pt idx="2">
                  <c:v>0.58599999999999997</c:v>
                </c:pt>
                <c:pt idx="3">
                  <c:v>0.59499999999999997</c:v>
                </c:pt>
                <c:pt idx="4">
                  <c:v>0.6000000000000002</c:v>
                </c:pt>
                <c:pt idx="5" formatCode="0%">
                  <c:v>0.56999999999999995</c:v>
                </c:pt>
                <c:pt idx="6">
                  <c:v>0.56399999999999995</c:v>
                </c:pt>
                <c:pt idx="7">
                  <c:v>0.56100000000000005</c:v>
                </c:pt>
                <c:pt idx="8">
                  <c:v>0.57399999999999995</c:v>
                </c:pt>
                <c:pt idx="9">
                  <c:v>0.56499999999999995</c:v>
                </c:pt>
                <c:pt idx="10">
                  <c:v>0.54500000000000004</c:v>
                </c:pt>
                <c:pt idx="11">
                  <c:v>0.56799999999999995</c:v>
                </c:pt>
                <c:pt idx="12">
                  <c:v>0.58839999999999981</c:v>
                </c:pt>
              </c:numCache>
            </c:numRef>
          </c:val>
        </c:ser>
        <c:overlap val="100"/>
        <c:axId val="192643840"/>
        <c:axId val="192645376"/>
      </c:barChart>
      <c:catAx>
        <c:axId val="192643840"/>
        <c:scaling>
          <c:orientation val="minMax"/>
        </c:scaling>
        <c:axPos val="l"/>
        <c:numFmt formatCode="mmm\-yy" sourceLinked="1"/>
        <c:tickLblPos val="low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192645376"/>
        <c:crosses val="autoZero"/>
        <c:auto val="1"/>
        <c:lblAlgn val="ctr"/>
        <c:lblOffset val="100"/>
        <c:tickLblSkip val="1"/>
        <c:tickMarkSkip val="1"/>
      </c:catAx>
      <c:valAx>
        <c:axId val="192645376"/>
        <c:scaling>
          <c:orientation val="minMax"/>
        </c:scaling>
        <c:axPos val="b"/>
        <c:majorGridlines/>
        <c:numFmt formatCode="0%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926438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574974146845931"/>
          <c:y val="0"/>
          <c:w val="0.43433298862461489"/>
          <c:h val="6.666666666666668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DEC07</c:v>
                </c:pt>
                <c:pt idx="1">
                  <c:v>DEC08</c:v>
                </c:pt>
                <c:pt idx="2">
                  <c:v>DEC09</c:v>
                </c:pt>
                <c:pt idx="3">
                  <c:v>DEC10</c:v>
                </c:pt>
                <c:pt idx="4">
                  <c:v>JUN11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0%">
                  <c:v>4.3000000000000003E-2</c:v>
                </c:pt>
                <c:pt idx="1">
                  <c:v>6.4000000000000057E-2</c:v>
                </c:pt>
                <c:pt idx="2" formatCode="0.00%">
                  <c:v>7.0999999999999994E-2</c:v>
                </c:pt>
                <c:pt idx="3" formatCode="0.00%">
                  <c:v>7.3000000000000009E-2</c:v>
                </c:pt>
                <c:pt idx="4" formatCode="0.00%">
                  <c:v>9.1000000000000025E-2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women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DEC07</c:v>
                </c:pt>
                <c:pt idx="1">
                  <c:v>DEC08</c:v>
                </c:pt>
                <c:pt idx="2">
                  <c:v>DEC09</c:v>
                </c:pt>
                <c:pt idx="3">
                  <c:v>DEC10</c:v>
                </c:pt>
                <c:pt idx="4">
                  <c:v>JUN11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2.8000000000000001E-2</c:v>
                </c:pt>
                <c:pt idx="1">
                  <c:v>3.500000000000001E-2</c:v>
                </c:pt>
                <c:pt idx="2">
                  <c:v>4.9000000000000037E-2</c:v>
                </c:pt>
                <c:pt idx="3">
                  <c:v>3.6999999999999998E-2</c:v>
                </c:pt>
                <c:pt idx="4">
                  <c:v>4.3999999999999997E-2</c:v>
                </c:pt>
              </c:numCache>
            </c:numRef>
          </c:val>
        </c:ser>
        <c:axId val="193078016"/>
        <c:axId val="193079552"/>
      </c:barChart>
      <c:catAx>
        <c:axId val="19307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3079552"/>
        <c:crosses val="autoZero"/>
        <c:auto val="1"/>
        <c:lblAlgn val="ctr"/>
        <c:lblOffset val="100"/>
      </c:catAx>
      <c:valAx>
        <c:axId val="19307955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0.0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3078016"/>
        <c:crosses val="autoZero"/>
        <c:crossBetween val="between"/>
      </c:valAx>
    </c:plotArea>
    <c:legend>
      <c:legendPos val="r"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cat>
            <c:numRef>
              <c:f>Sheet1!$A$2:$A$30</c:f>
              <c:numCache>
                <c:formatCode>mmm\-yy</c:formatCode>
                <c:ptCount val="29"/>
                <c:pt idx="0">
                  <c:v>35582</c:v>
                </c:pt>
                <c:pt idx="1">
                  <c:v>35765</c:v>
                </c:pt>
                <c:pt idx="2">
                  <c:v>35947</c:v>
                </c:pt>
                <c:pt idx="3">
                  <c:v>36130</c:v>
                </c:pt>
                <c:pt idx="4">
                  <c:v>36312</c:v>
                </c:pt>
                <c:pt idx="5">
                  <c:v>36495</c:v>
                </c:pt>
                <c:pt idx="6">
                  <c:v>36678</c:v>
                </c:pt>
                <c:pt idx="7">
                  <c:v>36861</c:v>
                </c:pt>
                <c:pt idx="8" formatCode="dd\-mmm">
                  <c:v>40695</c:v>
                </c:pt>
                <c:pt idx="9" formatCode="dd\-mmm">
                  <c:v>40878</c:v>
                </c:pt>
                <c:pt idx="10" formatCode="dd\-mmm">
                  <c:v>40696</c:v>
                </c:pt>
                <c:pt idx="11" formatCode="dd\-mmm">
                  <c:v>40879</c:v>
                </c:pt>
                <c:pt idx="12" formatCode="dd\-mmm">
                  <c:v>40697</c:v>
                </c:pt>
                <c:pt idx="13" formatCode="dd\-mmm">
                  <c:v>40880</c:v>
                </c:pt>
                <c:pt idx="14" formatCode="dd\-mmm">
                  <c:v>40698</c:v>
                </c:pt>
                <c:pt idx="15" formatCode="dd\-mmm">
                  <c:v>40881</c:v>
                </c:pt>
                <c:pt idx="16" formatCode="dd\-mmm">
                  <c:v>40699</c:v>
                </c:pt>
                <c:pt idx="17" formatCode="dd\-mmm">
                  <c:v>40882</c:v>
                </c:pt>
                <c:pt idx="18" formatCode="dd\-mmm">
                  <c:v>40700</c:v>
                </c:pt>
                <c:pt idx="19" formatCode="dd\-mmm">
                  <c:v>40883</c:v>
                </c:pt>
                <c:pt idx="20" formatCode="dd\-mmm">
                  <c:v>40701</c:v>
                </c:pt>
                <c:pt idx="21" formatCode="dd\-mmm">
                  <c:v>40884</c:v>
                </c:pt>
                <c:pt idx="22" formatCode="dd\-mmm">
                  <c:v>40702</c:v>
                </c:pt>
                <c:pt idx="23" formatCode="dd\-mmm">
                  <c:v>40885</c:v>
                </c:pt>
                <c:pt idx="24" formatCode="dd\-mmm">
                  <c:v>40703</c:v>
                </c:pt>
                <c:pt idx="25" formatCode="dd\-mmm">
                  <c:v>40886</c:v>
                </c:pt>
                <c:pt idx="26" formatCode="dd\-mmm">
                  <c:v>40704</c:v>
                </c:pt>
                <c:pt idx="27" formatCode="dd\-mmm">
                  <c:v>40887</c:v>
                </c:pt>
                <c:pt idx="28" formatCode="dd\-mmm">
                  <c:v>40705</c:v>
                </c:pt>
              </c:numCache>
            </c:numRef>
          </c:cat>
          <c:val>
            <c:numRef>
              <c:f>Sheet1!$B$2:$B$30</c:f>
              <c:numCache>
                <c:formatCode>0%</c:formatCode>
                <c:ptCount val="29"/>
                <c:pt idx="0">
                  <c:v>0.13</c:v>
                </c:pt>
                <c:pt idx="1">
                  <c:v>0.12000000000000002</c:v>
                </c:pt>
                <c:pt idx="2">
                  <c:v>8.0000000000000043E-2</c:v>
                </c:pt>
                <c:pt idx="3">
                  <c:v>-0.2</c:v>
                </c:pt>
                <c:pt idx="4">
                  <c:v>-0.18000000000000013</c:v>
                </c:pt>
                <c:pt idx="5">
                  <c:v>-0.11</c:v>
                </c:pt>
                <c:pt idx="6">
                  <c:v>-8.0000000000000043E-2</c:v>
                </c:pt>
                <c:pt idx="7">
                  <c:v>6.0000000000000032E-2</c:v>
                </c:pt>
                <c:pt idx="8">
                  <c:v>0.14000000000000001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-8.0000000000000043E-2</c:v>
                </c:pt>
                <c:pt idx="13">
                  <c:v>-8.0000000000000043E-2</c:v>
                </c:pt>
                <c:pt idx="14">
                  <c:v>2.0000000000000011E-2</c:v>
                </c:pt>
                <c:pt idx="15">
                  <c:v>8.0000000000000043E-2</c:v>
                </c:pt>
                <c:pt idx="16">
                  <c:v>8.0000000000000043E-2</c:v>
                </c:pt>
                <c:pt idx="17">
                  <c:v>0.17</c:v>
                </c:pt>
                <c:pt idx="18">
                  <c:v>0.51</c:v>
                </c:pt>
                <c:pt idx="19">
                  <c:v>0.38000000000000034</c:v>
                </c:pt>
                <c:pt idx="20">
                  <c:v>0.14000000000000001</c:v>
                </c:pt>
                <c:pt idx="21">
                  <c:v>0.2</c:v>
                </c:pt>
                <c:pt idx="22">
                  <c:v>0.4</c:v>
                </c:pt>
                <c:pt idx="23">
                  <c:v>0.43000000000000027</c:v>
                </c:pt>
                <c:pt idx="24" formatCode="0.00%">
                  <c:v>2.1000000000000012E-2</c:v>
                </c:pt>
                <c:pt idx="25" formatCode="0.00%">
                  <c:v>-0.16900000000000001</c:v>
                </c:pt>
                <c:pt idx="26" formatCode="0.00%">
                  <c:v>-9.8000000000000101E-2</c:v>
                </c:pt>
                <c:pt idx="27" formatCode="0.00%">
                  <c:v>5.0000000000000044E-3</c:v>
                </c:pt>
                <c:pt idx="28" formatCode="0.00%">
                  <c:v>9.5000000000000043E-2</c:v>
                </c:pt>
              </c:numCache>
            </c:numRef>
          </c:val>
        </c:ser>
        <c:axId val="132735360"/>
        <c:axId val="132736896"/>
      </c:barChart>
      <c:catAx>
        <c:axId val="132735360"/>
        <c:scaling>
          <c:orientation val="minMax"/>
        </c:scaling>
        <c:axPos val="b"/>
        <c:numFmt formatCode="mmm\-yy" sourceLinked="1"/>
        <c:tickLblPos val="low"/>
        <c:crossAx val="132736896"/>
        <c:crosses val="autoZero"/>
        <c:lblAlgn val="ctr"/>
        <c:lblOffset val="100"/>
        <c:tickLblSkip val="2"/>
      </c:catAx>
      <c:valAx>
        <c:axId val="132736896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%" sourceLinked="1"/>
        <c:tickLblPos val="nextTo"/>
        <c:crossAx val="13273536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>
        <c:manualLayout>
          <c:layoutTarget val="inner"/>
          <c:xMode val="edge"/>
          <c:yMode val="edge"/>
          <c:x val="8.6206896551724227E-2"/>
          <c:y val="5.0480769230769232E-2"/>
          <c:w val="0.82891246684350162"/>
          <c:h val="0.80048076923076683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% Change (Survey to Survey)</c:v>
                </c:pt>
              </c:strCache>
            </c:strRef>
          </c:tx>
          <c:cat>
            <c:numRef>
              <c:f>Sheet1!$A$2:$A$33</c:f>
              <c:numCache>
                <c:formatCode>mmm\-yy</c:formatCode>
                <c:ptCount val="32"/>
                <c:pt idx="0">
                  <c:v>34851</c:v>
                </c:pt>
                <c:pt idx="1">
                  <c:v>35217</c:v>
                </c:pt>
                <c:pt idx="2">
                  <c:v>35582</c:v>
                </c:pt>
                <c:pt idx="3">
                  <c:v>35765</c:v>
                </c:pt>
                <c:pt idx="4">
                  <c:v>35947</c:v>
                </c:pt>
                <c:pt idx="5">
                  <c:v>36130</c:v>
                </c:pt>
                <c:pt idx="6">
                  <c:v>36312</c:v>
                </c:pt>
                <c:pt idx="7">
                  <c:v>36495</c:v>
                </c:pt>
                <c:pt idx="8">
                  <c:v>36678</c:v>
                </c:pt>
                <c:pt idx="9">
                  <c:v>36861</c:v>
                </c:pt>
                <c:pt idx="10">
                  <c:v>37043</c:v>
                </c:pt>
                <c:pt idx="11">
                  <c:v>37226</c:v>
                </c:pt>
                <c:pt idx="12">
                  <c:v>37408</c:v>
                </c:pt>
                <c:pt idx="13">
                  <c:v>37592</c:v>
                </c:pt>
                <c:pt idx="14">
                  <c:v>37775</c:v>
                </c:pt>
                <c:pt idx="15">
                  <c:v>37957</c:v>
                </c:pt>
                <c:pt idx="16">
                  <c:v>38139</c:v>
                </c:pt>
                <c:pt idx="17">
                  <c:v>38323</c:v>
                </c:pt>
                <c:pt idx="18">
                  <c:v>38504</c:v>
                </c:pt>
                <c:pt idx="19">
                  <c:v>38687</c:v>
                </c:pt>
                <c:pt idx="20">
                  <c:v>38869</c:v>
                </c:pt>
                <c:pt idx="21">
                  <c:v>39052</c:v>
                </c:pt>
                <c:pt idx="22">
                  <c:v>39234</c:v>
                </c:pt>
                <c:pt idx="23">
                  <c:v>39417</c:v>
                </c:pt>
                <c:pt idx="24">
                  <c:v>39600</c:v>
                </c:pt>
                <c:pt idx="25">
                  <c:v>39783</c:v>
                </c:pt>
                <c:pt idx="26">
                  <c:v>39965</c:v>
                </c:pt>
                <c:pt idx="27">
                  <c:v>40148</c:v>
                </c:pt>
                <c:pt idx="28">
                  <c:v>40330</c:v>
                </c:pt>
                <c:pt idx="29">
                  <c:v>40513</c:v>
                </c:pt>
                <c:pt idx="30">
                  <c:v>40695</c:v>
                </c:pt>
                <c:pt idx="31">
                  <c:v>40878</c:v>
                </c:pt>
              </c:numCache>
            </c:numRef>
          </c:cat>
          <c:val>
            <c:numRef>
              <c:f>Sheet1!$B$2:$B$33</c:f>
              <c:numCache>
                <c:formatCode>0.00%</c:formatCode>
                <c:ptCount val="32"/>
                <c:pt idx="1">
                  <c:v>0.1905</c:v>
                </c:pt>
                <c:pt idx="2">
                  <c:v>0.26670000000000005</c:v>
                </c:pt>
                <c:pt idx="3">
                  <c:v>-3.1600000000000052E-2</c:v>
                </c:pt>
                <c:pt idx="4">
                  <c:v>-7.6100000000000001E-2</c:v>
                </c:pt>
                <c:pt idx="5">
                  <c:v>-0.2</c:v>
                </c:pt>
                <c:pt idx="6">
                  <c:v>-0.52939999999999998</c:v>
                </c:pt>
                <c:pt idx="7">
                  <c:v>0.2031</c:v>
                </c:pt>
                <c:pt idx="8">
                  <c:v>0.14290000000000042</c:v>
                </c:pt>
                <c:pt idx="9">
                  <c:v>0.51049999999999951</c:v>
                </c:pt>
                <c:pt idx="10">
                  <c:v>8.2300000000000012E-2</c:v>
                </c:pt>
                <c:pt idx="11">
                  <c:v>0.18670000000000048</c:v>
                </c:pt>
                <c:pt idx="12">
                  <c:v>2.2400000000000052E-2</c:v>
                </c:pt>
                <c:pt idx="13">
                  <c:v>0.1134</c:v>
                </c:pt>
                <c:pt idx="14">
                  <c:v>-0.1376</c:v>
                </c:pt>
                <c:pt idx="15">
                  <c:v>-0.23380000000000001</c:v>
                </c:pt>
                <c:pt idx="16">
                  <c:v>0.20319999999999999</c:v>
                </c:pt>
                <c:pt idx="17">
                  <c:v>0.11770000000000012</c:v>
                </c:pt>
                <c:pt idx="18">
                  <c:v>0.1217000000000002</c:v>
                </c:pt>
                <c:pt idx="19">
                  <c:v>2.4799999999999999E-2</c:v>
                </c:pt>
                <c:pt idx="20">
                  <c:v>5.0000000000000114E-3</c:v>
                </c:pt>
                <c:pt idx="21">
                  <c:v>-1.2999999999999998E-2</c:v>
                </c:pt>
                <c:pt idx="22">
                  <c:v>1.0200000000000001E-2</c:v>
                </c:pt>
                <c:pt idx="23">
                  <c:v>4.0000000000000114E-3</c:v>
                </c:pt>
                <c:pt idx="24">
                  <c:v>1.0000000000000033E-3</c:v>
                </c:pt>
                <c:pt idx="25">
                  <c:v>-1.0000000000000033E-3</c:v>
                </c:pt>
                <c:pt idx="26">
                  <c:v>-3.61E-2</c:v>
                </c:pt>
                <c:pt idx="27">
                  <c:v>-0.10600000000000002</c:v>
                </c:pt>
                <c:pt idx="28">
                  <c:v>1.2999999999999998E-2</c:v>
                </c:pt>
                <c:pt idx="29" formatCode="0.0%">
                  <c:v>4.5375650880237371E-3</c:v>
                </c:pt>
                <c:pt idx="30" formatCode="0.0%">
                  <c:v>4.4923851603189116E-3</c:v>
                </c:pt>
                <c:pt idx="31" formatCode="0.0%">
                  <c:v>4.4968669369700514E-3</c:v>
                </c:pt>
              </c:numCache>
            </c:numRef>
          </c:val>
        </c:ser>
        <c:axId val="132766336"/>
        <c:axId val="132772224"/>
      </c:bar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Index</c:v>
                </c:pt>
              </c:strCache>
            </c:strRef>
          </c:tx>
          <c:marker>
            <c:symbol val="none"/>
          </c:marker>
          <c:cat>
            <c:numRef>
              <c:f>Sheet1!$A$2:$A$33</c:f>
              <c:numCache>
                <c:formatCode>mmm\-yy</c:formatCode>
                <c:ptCount val="32"/>
                <c:pt idx="0">
                  <c:v>34851</c:v>
                </c:pt>
                <c:pt idx="1">
                  <c:v>35217</c:v>
                </c:pt>
                <c:pt idx="2">
                  <c:v>35582</c:v>
                </c:pt>
                <c:pt idx="3">
                  <c:v>35765</c:v>
                </c:pt>
                <c:pt idx="4">
                  <c:v>35947</c:v>
                </c:pt>
                <c:pt idx="5">
                  <c:v>36130</c:v>
                </c:pt>
                <c:pt idx="6">
                  <c:v>36312</c:v>
                </c:pt>
                <c:pt idx="7">
                  <c:v>36495</c:v>
                </c:pt>
                <c:pt idx="8">
                  <c:v>36678</c:v>
                </c:pt>
                <c:pt idx="9">
                  <c:v>36861</c:v>
                </c:pt>
                <c:pt idx="10">
                  <c:v>37043</c:v>
                </c:pt>
                <c:pt idx="11">
                  <c:v>37226</c:v>
                </c:pt>
                <c:pt idx="12">
                  <c:v>37408</c:v>
                </c:pt>
                <c:pt idx="13">
                  <c:v>37592</c:v>
                </c:pt>
                <c:pt idx="14">
                  <c:v>37775</c:v>
                </c:pt>
                <c:pt idx="15">
                  <c:v>37957</c:v>
                </c:pt>
                <c:pt idx="16">
                  <c:v>38139</c:v>
                </c:pt>
                <c:pt idx="17">
                  <c:v>38323</c:v>
                </c:pt>
                <c:pt idx="18">
                  <c:v>38504</c:v>
                </c:pt>
                <c:pt idx="19">
                  <c:v>38687</c:v>
                </c:pt>
                <c:pt idx="20">
                  <c:v>38869</c:v>
                </c:pt>
                <c:pt idx="21">
                  <c:v>39052</c:v>
                </c:pt>
                <c:pt idx="22">
                  <c:v>39234</c:v>
                </c:pt>
                <c:pt idx="23">
                  <c:v>39417</c:v>
                </c:pt>
                <c:pt idx="24">
                  <c:v>39600</c:v>
                </c:pt>
                <c:pt idx="25">
                  <c:v>39783</c:v>
                </c:pt>
                <c:pt idx="26">
                  <c:v>39965</c:v>
                </c:pt>
                <c:pt idx="27">
                  <c:v>40148</c:v>
                </c:pt>
                <c:pt idx="28">
                  <c:v>40330</c:v>
                </c:pt>
                <c:pt idx="29">
                  <c:v>40513</c:v>
                </c:pt>
                <c:pt idx="30">
                  <c:v>40695</c:v>
                </c:pt>
                <c:pt idx="31">
                  <c:v>40878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63</c:v>
                </c:pt>
                <c:pt idx="1">
                  <c:v>75</c:v>
                </c:pt>
                <c:pt idx="2">
                  <c:v>95</c:v>
                </c:pt>
                <c:pt idx="3">
                  <c:v>92</c:v>
                </c:pt>
                <c:pt idx="4">
                  <c:v>85</c:v>
                </c:pt>
                <c:pt idx="5">
                  <c:v>68</c:v>
                </c:pt>
                <c:pt idx="6">
                  <c:v>32</c:v>
                </c:pt>
                <c:pt idx="7">
                  <c:v>39</c:v>
                </c:pt>
                <c:pt idx="8">
                  <c:v>44</c:v>
                </c:pt>
                <c:pt idx="9">
                  <c:v>66</c:v>
                </c:pt>
                <c:pt idx="10">
                  <c:v>71.900000000000006</c:v>
                </c:pt>
                <c:pt idx="11">
                  <c:v>85.4</c:v>
                </c:pt>
                <c:pt idx="12">
                  <c:v>87.3</c:v>
                </c:pt>
                <c:pt idx="13">
                  <c:v>97.2</c:v>
                </c:pt>
                <c:pt idx="14">
                  <c:v>83.8</c:v>
                </c:pt>
                <c:pt idx="15">
                  <c:v>64.2</c:v>
                </c:pt>
                <c:pt idx="16">
                  <c:v>77.260000000000005</c:v>
                </c:pt>
                <c:pt idx="17">
                  <c:v>86.3</c:v>
                </c:pt>
                <c:pt idx="18">
                  <c:v>96.8</c:v>
                </c:pt>
                <c:pt idx="19">
                  <c:v>99.2</c:v>
                </c:pt>
                <c:pt idx="20">
                  <c:v>99.7</c:v>
                </c:pt>
                <c:pt idx="21">
                  <c:v>98.4</c:v>
                </c:pt>
                <c:pt idx="22">
                  <c:v>99.4</c:v>
                </c:pt>
                <c:pt idx="23">
                  <c:v>99.8</c:v>
                </c:pt>
                <c:pt idx="24">
                  <c:v>99.9</c:v>
                </c:pt>
                <c:pt idx="25">
                  <c:v>99.8</c:v>
                </c:pt>
                <c:pt idx="26">
                  <c:v>96.2</c:v>
                </c:pt>
                <c:pt idx="27">
                  <c:v>86</c:v>
                </c:pt>
                <c:pt idx="28">
                  <c:v>87.1</c:v>
                </c:pt>
                <c:pt idx="29" formatCode="0.0">
                  <c:v>86.7</c:v>
                </c:pt>
                <c:pt idx="30" formatCode="0.0">
                  <c:v>83.2</c:v>
                </c:pt>
                <c:pt idx="31" formatCode="0.0">
                  <c:v>88.7</c:v>
                </c:pt>
              </c:numCache>
            </c:numRef>
          </c:val>
        </c:ser>
        <c:marker val="1"/>
        <c:axId val="132774144"/>
        <c:axId val="138289152"/>
      </c:lineChart>
      <c:catAx>
        <c:axId val="132766336"/>
        <c:scaling>
          <c:orientation val="minMax"/>
        </c:scaling>
        <c:axPos val="b"/>
        <c:numFmt formatCode="mmm\-yy" sourceLinked="1"/>
        <c:majorTickMark val="cross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32772224"/>
        <c:crosses val="autoZero"/>
        <c:lblAlgn val="ctr"/>
        <c:lblOffset val="100"/>
        <c:tickLblSkip val="2"/>
        <c:tickMarkSkip val="1"/>
      </c:catAx>
      <c:valAx>
        <c:axId val="1327722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%  Change from previous survey</a:t>
                </a:r>
              </a:p>
            </c:rich>
          </c:tx>
          <c:layout>
            <c:manualLayout>
              <c:xMode val="edge"/>
              <c:yMode val="edge"/>
              <c:x val="0"/>
              <c:y val="0.18750000000000044"/>
            </c:manualLayout>
          </c:layout>
        </c:title>
        <c:numFmt formatCode="0%" sourceLinked="0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2766336"/>
        <c:crosses val="autoZero"/>
        <c:crossBetween val="between"/>
      </c:valAx>
      <c:catAx>
        <c:axId val="132774144"/>
        <c:scaling>
          <c:orientation val="minMax"/>
        </c:scaling>
        <c:delete val="1"/>
        <c:axPos val="b"/>
        <c:numFmt formatCode="mmm\-yy" sourceLinked="1"/>
        <c:tickLblPos val="none"/>
        <c:crossAx val="138289152"/>
        <c:crosses val="autoZero"/>
        <c:lblAlgn val="ctr"/>
        <c:lblOffset val="100"/>
      </c:catAx>
      <c:valAx>
        <c:axId val="138289152"/>
        <c:scaling>
          <c:orientation val="minMax"/>
          <c:max val="110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% Respondents satisfied</a:t>
                </a:r>
              </a:p>
            </c:rich>
          </c:tx>
          <c:layout>
            <c:manualLayout>
              <c:xMode val="edge"/>
              <c:yMode val="edge"/>
              <c:x val="0.95755968169761252"/>
              <c:y val="0.24759615384615458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27741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716180371352784"/>
          <c:y val="0.66105769230769484"/>
          <c:w val="0.44926952048950525"/>
          <c:h val="6.9308773545871435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style val="3"/>
  <c:chart>
    <c:autoTitleDeleted val="1"/>
    <c:plotArea>
      <c:layout>
        <c:manualLayout>
          <c:layoutTarget val="inner"/>
          <c:xMode val="edge"/>
          <c:yMode val="edge"/>
          <c:x val="8.2236842105263691E-2"/>
          <c:y val="4.6747967479674787E-2"/>
          <c:w val="0.81798245614035092"/>
          <c:h val="0.75406504065040858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Confidence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35217</c:v>
                </c:pt>
                <c:pt idx="1">
                  <c:v>35582</c:v>
                </c:pt>
                <c:pt idx="2">
                  <c:v>35796</c:v>
                </c:pt>
                <c:pt idx="3">
                  <c:v>35947</c:v>
                </c:pt>
                <c:pt idx="4">
                  <c:v>36161</c:v>
                </c:pt>
                <c:pt idx="5">
                  <c:v>36312</c:v>
                </c:pt>
                <c:pt idx="6">
                  <c:v>36526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38141</c:v>
                </c:pt>
                <c:pt idx="16">
                  <c:v>38322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  <c:pt idx="30">
                  <c:v>40878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75</c:v>
                </c:pt>
                <c:pt idx="1">
                  <c:v>95</c:v>
                </c:pt>
                <c:pt idx="2">
                  <c:v>92</c:v>
                </c:pt>
                <c:pt idx="3">
                  <c:v>85</c:v>
                </c:pt>
                <c:pt idx="4">
                  <c:v>68</c:v>
                </c:pt>
                <c:pt idx="5">
                  <c:v>32</c:v>
                </c:pt>
                <c:pt idx="6">
                  <c:v>38.5</c:v>
                </c:pt>
                <c:pt idx="7">
                  <c:v>44</c:v>
                </c:pt>
                <c:pt idx="8">
                  <c:v>66.5</c:v>
                </c:pt>
                <c:pt idx="9">
                  <c:v>71.900000000000006</c:v>
                </c:pt>
                <c:pt idx="10">
                  <c:v>85.4</c:v>
                </c:pt>
                <c:pt idx="11">
                  <c:v>87.3</c:v>
                </c:pt>
                <c:pt idx="12">
                  <c:v>97.2</c:v>
                </c:pt>
                <c:pt idx="13">
                  <c:v>83.8</c:v>
                </c:pt>
                <c:pt idx="14">
                  <c:v>64.2</c:v>
                </c:pt>
                <c:pt idx="15">
                  <c:v>77.2</c:v>
                </c:pt>
                <c:pt idx="16">
                  <c:v>86.3</c:v>
                </c:pt>
                <c:pt idx="17">
                  <c:v>96.8</c:v>
                </c:pt>
                <c:pt idx="18">
                  <c:v>99.2</c:v>
                </c:pt>
                <c:pt idx="19">
                  <c:v>99.7</c:v>
                </c:pt>
                <c:pt idx="20">
                  <c:v>98.4</c:v>
                </c:pt>
                <c:pt idx="21">
                  <c:v>99.4</c:v>
                </c:pt>
                <c:pt idx="22">
                  <c:v>99.8</c:v>
                </c:pt>
                <c:pt idx="23">
                  <c:v>99.9</c:v>
                </c:pt>
                <c:pt idx="24">
                  <c:v>99.8</c:v>
                </c:pt>
                <c:pt idx="25">
                  <c:v>96.2</c:v>
                </c:pt>
                <c:pt idx="26">
                  <c:v>86</c:v>
                </c:pt>
                <c:pt idx="27" formatCode="0.0">
                  <c:v>87.11999999999999</c:v>
                </c:pt>
                <c:pt idx="28" formatCode="0.0">
                  <c:v>86.7</c:v>
                </c:pt>
                <c:pt idx="29" formatCode="0.0">
                  <c:v>83.2</c:v>
                </c:pt>
                <c:pt idx="30" formatCode="0.0">
                  <c:v>88.7</c:v>
                </c:pt>
              </c:numCache>
            </c:numRef>
          </c:val>
          <c:smooth val="1"/>
        </c:ser>
        <c:marker val="1"/>
        <c:axId val="143092352"/>
        <c:axId val="143098240"/>
      </c:line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Fee income Constant prices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35217</c:v>
                </c:pt>
                <c:pt idx="1">
                  <c:v>35582</c:v>
                </c:pt>
                <c:pt idx="2">
                  <c:v>35796</c:v>
                </c:pt>
                <c:pt idx="3">
                  <c:v>35947</c:v>
                </c:pt>
                <c:pt idx="4">
                  <c:v>36161</c:v>
                </c:pt>
                <c:pt idx="5">
                  <c:v>36312</c:v>
                </c:pt>
                <c:pt idx="6">
                  <c:v>36526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38141</c:v>
                </c:pt>
                <c:pt idx="16">
                  <c:v>38322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  <c:pt idx="30">
                  <c:v>40878</c:v>
                </c:pt>
              </c:numCache>
            </c:numRef>
          </c:cat>
          <c:val>
            <c:numRef>
              <c:f>Sheet1!$C$2:$C$32</c:f>
              <c:numCache>
                <c:formatCode>#,##0</c:formatCode>
                <c:ptCount val="31"/>
                <c:pt idx="0">
                  <c:v>3561</c:v>
                </c:pt>
                <c:pt idx="1">
                  <c:v>4012</c:v>
                </c:pt>
                <c:pt idx="2">
                  <c:v>4502</c:v>
                </c:pt>
                <c:pt idx="3">
                  <c:v>4323</c:v>
                </c:pt>
                <c:pt idx="4">
                  <c:v>3598</c:v>
                </c:pt>
                <c:pt idx="5">
                  <c:v>3558</c:v>
                </c:pt>
                <c:pt idx="6">
                  <c:v>3212</c:v>
                </c:pt>
                <c:pt idx="7">
                  <c:v>3259</c:v>
                </c:pt>
                <c:pt idx="8">
                  <c:v>3395</c:v>
                </c:pt>
                <c:pt idx="9">
                  <c:v>3719</c:v>
                </c:pt>
                <c:pt idx="10">
                  <c:v>3562</c:v>
                </c:pt>
                <c:pt idx="11">
                  <c:v>3922</c:v>
                </c:pt>
                <c:pt idx="12">
                  <c:v>3725</c:v>
                </c:pt>
                <c:pt idx="13">
                  <c:v>3593</c:v>
                </c:pt>
                <c:pt idx="14">
                  <c:v>3426</c:v>
                </c:pt>
                <c:pt idx="15">
                  <c:v>3666</c:v>
                </c:pt>
                <c:pt idx="16">
                  <c:v>3692</c:v>
                </c:pt>
                <c:pt idx="17">
                  <c:v>3957</c:v>
                </c:pt>
                <c:pt idx="18">
                  <c:v>4330</c:v>
                </c:pt>
                <c:pt idx="19">
                  <c:v>5954</c:v>
                </c:pt>
                <c:pt idx="20">
                  <c:v>5983</c:v>
                </c:pt>
                <c:pt idx="21">
                  <c:v>6771</c:v>
                </c:pt>
                <c:pt idx="22">
                  <c:v>7183</c:v>
                </c:pt>
                <c:pt idx="23" formatCode="General">
                  <c:v>9499</c:v>
                </c:pt>
                <c:pt idx="24">
                  <c:v>10406.880025989865</c:v>
                </c:pt>
                <c:pt idx="25">
                  <c:v>9700.2286990077082</c:v>
                </c:pt>
                <c:pt idx="26">
                  <c:v>8653.12385469119</c:v>
                </c:pt>
                <c:pt idx="27">
                  <c:v>8745.5441405263264</c:v>
                </c:pt>
                <c:pt idx="28">
                  <c:v>8699.405269692259</c:v>
                </c:pt>
                <c:pt idx="29">
                  <c:v>9576.4593211140837</c:v>
                </c:pt>
              </c:numCache>
            </c:numRef>
          </c:val>
        </c:ser>
        <c:marker val="1"/>
        <c:axId val="143100160"/>
        <c:axId val="143106048"/>
      </c:lineChart>
      <c:catAx>
        <c:axId val="143092352"/>
        <c:scaling>
          <c:orientation val="minMax"/>
        </c:scaling>
        <c:axPos val="b"/>
        <c:numFmt formatCode="mmm\-yy" sourceLinked="1"/>
        <c:majorTickMark val="cross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3098240"/>
        <c:crosses val="autoZero"/>
        <c:lblAlgn val="ctr"/>
        <c:lblOffset val="100"/>
        <c:tickLblSkip val="1"/>
        <c:tickMarkSkip val="1"/>
      </c:catAx>
      <c:valAx>
        <c:axId val="143098240"/>
        <c:scaling>
          <c:orientation val="minMax"/>
          <c:max val="110"/>
          <c:min val="2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CONFIDENCE INDEX</a:t>
                </a:r>
              </a:p>
            </c:rich>
          </c:tx>
          <c:layout>
            <c:manualLayout>
              <c:xMode val="edge"/>
              <c:yMode val="edge"/>
              <c:x val="1.2061403508771926E-2"/>
              <c:y val="0.27032520325203357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3092352"/>
        <c:crosses val="autoZero"/>
        <c:crossBetween val="between"/>
        <c:majorUnit val="10"/>
        <c:minorUnit val="10"/>
      </c:valAx>
      <c:catAx>
        <c:axId val="143100160"/>
        <c:scaling>
          <c:orientation val="minMax"/>
        </c:scaling>
        <c:delete val="1"/>
        <c:axPos val="b"/>
        <c:numFmt formatCode="mmm\-yy" sourceLinked="1"/>
        <c:tickLblPos val="none"/>
        <c:crossAx val="143106048"/>
        <c:crossesAt val="3000"/>
        <c:lblAlgn val="ctr"/>
        <c:lblOffset val="100"/>
      </c:catAx>
      <c:valAx>
        <c:axId val="143106048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Fee income (constant prices)</a:t>
                </a:r>
              </a:p>
            </c:rich>
          </c:tx>
          <c:layout>
            <c:manualLayout>
              <c:xMode val="edge"/>
              <c:yMode val="edge"/>
              <c:x val="0.96271929824561464"/>
              <c:y val="0.24593495934959395"/>
            </c:manualLayout>
          </c:layout>
        </c:title>
        <c:numFmt formatCode="#,##0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310016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0372807017543951"/>
          <c:y val="0.9471544715447171"/>
          <c:w val="0.37171052631578982"/>
          <c:h val="4.8780487804878328E-2"/>
        </c:manualLayout>
      </c:layout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>
        <c:manualLayout>
          <c:layoutTarget val="inner"/>
          <c:xMode val="edge"/>
          <c:yMode val="edge"/>
          <c:x val="8.4662576687116561E-2"/>
          <c:y val="5.0108932461873638E-2"/>
          <c:w val="0.81963190184049084"/>
          <c:h val="0.77777777777777968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Confidence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35217</c:v>
                </c:pt>
                <c:pt idx="1">
                  <c:v>35582</c:v>
                </c:pt>
                <c:pt idx="2">
                  <c:v>35796</c:v>
                </c:pt>
                <c:pt idx="3">
                  <c:v>35947</c:v>
                </c:pt>
                <c:pt idx="4">
                  <c:v>36161</c:v>
                </c:pt>
                <c:pt idx="5">
                  <c:v>36312</c:v>
                </c:pt>
                <c:pt idx="6">
                  <c:v>36526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38141</c:v>
                </c:pt>
                <c:pt idx="16">
                  <c:v>38322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  <c:pt idx="30">
                  <c:v>40878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75</c:v>
                </c:pt>
                <c:pt idx="1">
                  <c:v>95</c:v>
                </c:pt>
                <c:pt idx="2">
                  <c:v>92</c:v>
                </c:pt>
                <c:pt idx="3">
                  <c:v>85</c:v>
                </c:pt>
                <c:pt idx="4">
                  <c:v>68</c:v>
                </c:pt>
                <c:pt idx="5">
                  <c:v>32</c:v>
                </c:pt>
                <c:pt idx="6">
                  <c:v>38.5</c:v>
                </c:pt>
                <c:pt idx="7">
                  <c:v>44</c:v>
                </c:pt>
                <c:pt idx="8">
                  <c:v>66.5</c:v>
                </c:pt>
                <c:pt idx="9">
                  <c:v>71.900000000000006</c:v>
                </c:pt>
                <c:pt idx="10">
                  <c:v>85.4</c:v>
                </c:pt>
                <c:pt idx="11">
                  <c:v>87.3</c:v>
                </c:pt>
                <c:pt idx="12">
                  <c:v>97.2</c:v>
                </c:pt>
                <c:pt idx="13">
                  <c:v>83.8</c:v>
                </c:pt>
                <c:pt idx="14">
                  <c:v>64.2</c:v>
                </c:pt>
                <c:pt idx="15">
                  <c:v>77.2</c:v>
                </c:pt>
                <c:pt idx="16">
                  <c:v>86.3</c:v>
                </c:pt>
                <c:pt idx="17">
                  <c:v>96.8</c:v>
                </c:pt>
                <c:pt idx="18">
                  <c:v>99.2</c:v>
                </c:pt>
                <c:pt idx="19">
                  <c:v>99.7</c:v>
                </c:pt>
                <c:pt idx="20">
                  <c:v>98.4</c:v>
                </c:pt>
                <c:pt idx="21">
                  <c:v>99.4</c:v>
                </c:pt>
                <c:pt idx="22">
                  <c:v>99.8</c:v>
                </c:pt>
                <c:pt idx="23">
                  <c:v>99.9</c:v>
                </c:pt>
                <c:pt idx="24">
                  <c:v>99.8</c:v>
                </c:pt>
                <c:pt idx="25">
                  <c:v>96.2</c:v>
                </c:pt>
                <c:pt idx="26">
                  <c:v>86</c:v>
                </c:pt>
                <c:pt idx="27" formatCode="0.0">
                  <c:v>87.11999999999999</c:v>
                </c:pt>
                <c:pt idx="28" formatCode="0.0">
                  <c:v>86.7</c:v>
                </c:pt>
                <c:pt idx="29" formatCode="0.0">
                  <c:v>83.2</c:v>
                </c:pt>
                <c:pt idx="30" formatCode="0.0">
                  <c:v>88.7</c:v>
                </c:pt>
              </c:numCache>
            </c:numRef>
          </c:val>
          <c:smooth val="1"/>
        </c:ser>
        <c:marker val="1"/>
        <c:axId val="143292288"/>
        <c:axId val="143293824"/>
      </c:line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Fee income Current prices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35217</c:v>
                </c:pt>
                <c:pt idx="1">
                  <c:v>35582</c:v>
                </c:pt>
                <c:pt idx="2">
                  <c:v>35796</c:v>
                </c:pt>
                <c:pt idx="3">
                  <c:v>35947</c:v>
                </c:pt>
                <c:pt idx="4">
                  <c:v>36161</c:v>
                </c:pt>
                <c:pt idx="5">
                  <c:v>36312</c:v>
                </c:pt>
                <c:pt idx="6">
                  <c:v>36526</c:v>
                </c:pt>
                <c:pt idx="7">
                  <c:v>36678</c:v>
                </c:pt>
                <c:pt idx="8">
                  <c:v>36861</c:v>
                </c:pt>
                <c:pt idx="9">
                  <c:v>37043</c:v>
                </c:pt>
                <c:pt idx="10">
                  <c:v>37226</c:v>
                </c:pt>
                <c:pt idx="11">
                  <c:v>37408</c:v>
                </c:pt>
                <c:pt idx="12">
                  <c:v>37592</c:v>
                </c:pt>
                <c:pt idx="13">
                  <c:v>37775</c:v>
                </c:pt>
                <c:pt idx="14">
                  <c:v>37956</c:v>
                </c:pt>
                <c:pt idx="15">
                  <c:v>38141</c:v>
                </c:pt>
                <c:pt idx="16">
                  <c:v>38322</c:v>
                </c:pt>
                <c:pt idx="17">
                  <c:v>38504</c:v>
                </c:pt>
                <c:pt idx="18">
                  <c:v>38687</c:v>
                </c:pt>
                <c:pt idx="19">
                  <c:v>38869</c:v>
                </c:pt>
                <c:pt idx="20">
                  <c:v>39052</c:v>
                </c:pt>
                <c:pt idx="21">
                  <c:v>39234</c:v>
                </c:pt>
                <c:pt idx="22">
                  <c:v>39417</c:v>
                </c:pt>
                <c:pt idx="23">
                  <c:v>39600</c:v>
                </c:pt>
                <c:pt idx="24">
                  <c:v>39783</c:v>
                </c:pt>
                <c:pt idx="25">
                  <c:v>39965</c:v>
                </c:pt>
                <c:pt idx="26">
                  <c:v>40148</c:v>
                </c:pt>
                <c:pt idx="27">
                  <c:v>40330</c:v>
                </c:pt>
                <c:pt idx="28">
                  <c:v>40513</c:v>
                </c:pt>
                <c:pt idx="29">
                  <c:v>40695</c:v>
                </c:pt>
                <c:pt idx="30">
                  <c:v>40878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2660</c:v>
                </c:pt>
                <c:pt idx="1">
                  <c:v>3266</c:v>
                </c:pt>
                <c:pt idx="2">
                  <c:v>3854</c:v>
                </c:pt>
                <c:pt idx="3">
                  <c:v>3791</c:v>
                </c:pt>
                <c:pt idx="4">
                  <c:v>3343</c:v>
                </c:pt>
                <c:pt idx="5">
                  <c:v>3366</c:v>
                </c:pt>
                <c:pt idx="6">
                  <c:v>3061</c:v>
                </c:pt>
                <c:pt idx="7">
                  <c:v>3200</c:v>
                </c:pt>
                <c:pt idx="8">
                  <c:v>3456</c:v>
                </c:pt>
                <c:pt idx="9">
                  <c:v>3905</c:v>
                </c:pt>
                <c:pt idx="10">
                  <c:v>3788</c:v>
                </c:pt>
                <c:pt idx="11">
                  <c:v>4394</c:v>
                </c:pt>
                <c:pt idx="12" formatCode="#,##0">
                  <c:v>4418</c:v>
                </c:pt>
                <c:pt idx="13" formatCode="#,##0">
                  <c:v>4396</c:v>
                </c:pt>
                <c:pt idx="14" formatCode="#,##0">
                  <c:v>4176</c:v>
                </c:pt>
                <c:pt idx="15" formatCode="#,##0">
                  <c:v>4511</c:v>
                </c:pt>
                <c:pt idx="16" formatCode="#,##0">
                  <c:v>4601</c:v>
                </c:pt>
                <c:pt idx="17" formatCode="#,##0">
                  <c:v>5015</c:v>
                </c:pt>
                <c:pt idx="18" formatCode="#,##0">
                  <c:v>5597</c:v>
                </c:pt>
                <c:pt idx="19" formatCode="#,##0">
                  <c:v>7835</c:v>
                </c:pt>
                <c:pt idx="20" formatCode="#,##0">
                  <c:v>8149</c:v>
                </c:pt>
                <c:pt idx="21" formatCode="#,##0">
                  <c:v>9493</c:v>
                </c:pt>
                <c:pt idx="22">
                  <c:v>10537</c:v>
                </c:pt>
                <c:pt idx="23" formatCode="#,##0">
                  <c:v>14752</c:v>
                </c:pt>
                <c:pt idx="24" formatCode="#,##0">
                  <c:v>16965</c:v>
                </c:pt>
                <c:pt idx="25" formatCode="#,##0">
                  <c:v>16965</c:v>
                </c:pt>
                <c:pt idx="26" formatCode="#,##0">
                  <c:v>16286.4</c:v>
                </c:pt>
                <c:pt idx="27" formatCode="0">
                  <c:v>14983.487999999959</c:v>
                </c:pt>
                <c:pt idx="28" formatCode="0">
                  <c:v>15432.992639999973</c:v>
                </c:pt>
                <c:pt idx="29" formatCode="0">
                  <c:v>15587.322566399998</c:v>
                </c:pt>
                <c:pt idx="30" formatCode="#,##0">
                  <c:v>17613.674500031932</c:v>
                </c:pt>
              </c:numCache>
            </c:numRef>
          </c:val>
        </c:ser>
        <c:marker val="1"/>
        <c:axId val="143300096"/>
        <c:axId val="143301632"/>
      </c:lineChart>
      <c:catAx>
        <c:axId val="143292288"/>
        <c:scaling>
          <c:orientation val="minMax"/>
        </c:scaling>
        <c:axPos val="b"/>
        <c:numFmt formatCode="mmm\-yy" sourceLinked="1"/>
        <c:majorTickMark val="cross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3293824"/>
        <c:crosses val="autoZero"/>
        <c:lblAlgn val="ctr"/>
        <c:lblOffset val="100"/>
        <c:tickLblSkip val="1"/>
        <c:tickMarkSkip val="1"/>
      </c:catAx>
      <c:valAx>
        <c:axId val="143293824"/>
        <c:scaling>
          <c:orientation val="minMax"/>
          <c:max val="110"/>
          <c:min val="2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CONFIDENCE INDEX</a:t>
                </a:r>
              </a:p>
            </c:rich>
          </c:tx>
          <c:layout>
            <c:manualLayout>
              <c:xMode val="edge"/>
              <c:yMode val="edge"/>
              <c:x val="1.4723926380368103E-2"/>
              <c:y val="0.29629629629629628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3292288"/>
        <c:crosses val="autoZero"/>
        <c:crossBetween val="between"/>
        <c:majorUnit val="10"/>
        <c:minorUnit val="10"/>
      </c:valAx>
      <c:catAx>
        <c:axId val="143300096"/>
        <c:scaling>
          <c:orientation val="minMax"/>
        </c:scaling>
        <c:delete val="1"/>
        <c:axPos val="b"/>
        <c:numFmt formatCode="mmm\-yy" sourceLinked="1"/>
        <c:tickLblPos val="none"/>
        <c:crossAx val="143301632"/>
        <c:crossesAt val="3000"/>
        <c:lblAlgn val="ctr"/>
        <c:lblOffset val="100"/>
      </c:catAx>
      <c:valAx>
        <c:axId val="143301632"/>
        <c:scaling>
          <c:orientation val="minMax"/>
          <c:max val="20000"/>
          <c:min val="2000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Fee income, R mill, current prices</a:t>
                </a:r>
              </a:p>
            </c:rich>
          </c:tx>
          <c:layout>
            <c:manualLayout>
              <c:xMode val="edge"/>
              <c:yMode val="edge"/>
              <c:x val="0.96073619631901863"/>
              <c:y val="0.19825708061002228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3300096"/>
        <c:crosses val="max"/>
        <c:crossBetween val="between"/>
        <c:majorUnit val="1000"/>
        <c:minorUnit val="1000"/>
      </c:valAx>
    </c:plotArea>
    <c:legend>
      <c:legendPos val="t"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LCI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numRef>
              <c:f>Sheet1!$A$2:$A$28</c:f>
              <c:numCache>
                <c:formatCode>mmm\-yy</c:formatCode>
                <c:ptCount val="27"/>
                <c:pt idx="0">
                  <c:v>35947</c:v>
                </c:pt>
                <c:pt idx="1">
                  <c:v>36161</c:v>
                </c:pt>
                <c:pt idx="2">
                  <c:v>36312</c:v>
                </c:pt>
                <c:pt idx="3">
                  <c:v>36526</c:v>
                </c:pt>
                <c:pt idx="4">
                  <c:v>36678</c:v>
                </c:pt>
                <c:pt idx="5">
                  <c:v>36861</c:v>
                </c:pt>
                <c:pt idx="6">
                  <c:v>37043</c:v>
                </c:pt>
                <c:pt idx="7">
                  <c:v>37226</c:v>
                </c:pt>
                <c:pt idx="8">
                  <c:v>37408</c:v>
                </c:pt>
                <c:pt idx="9">
                  <c:v>37592</c:v>
                </c:pt>
                <c:pt idx="10">
                  <c:v>37775</c:v>
                </c:pt>
                <c:pt idx="11">
                  <c:v>37956</c:v>
                </c:pt>
                <c:pt idx="12">
                  <c:v>38141</c:v>
                </c:pt>
                <c:pt idx="13">
                  <c:v>38322</c:v>
                </c:pt>
                <c:pt idx="14">
                  <c:v>38504</c:v>
                </c:pt>
                <c:pt idx="15">
                  <c:v>38687</c:v>
                </c:pt>
                <c:pt idx="16">
                  <c:v>38869</c:v>
                </c:pt>
                <c:pt idx="17">
                  <c:v>39052</c:v>
                </c:pt>
                <c:pt idx="18">
                  <c:v>39234</c:v>
                </c:pt>
                <c:pt idx="19">
                  <c:v>39417</c:v>
                </c:pt>
                <c:pt idx="20">
                  <c:v>39600</c:v>
                </c:pt>
                <c:pt idx="21">
                  <c:v>39783</c:v>
                </c:pt>
                <c:pt idx="22">
                  <c:v>39965</c:v>
                </c:pt>
                <c:pt idx="23">
                  <c:v>40148</c:v>
                </c:pt>
                <c:pt idx="24">
                  <c:v>40330</c:v>
                </c:pt>
                <c:pt idx="25">
                  <c:v>40513</c:v>
                </c:pt>
                <c:pt idx="26">
                  <c:v>40695</c:v>
                </c:pt>
              </c:numCache>
            </c:numRef>
          </c:cat>
          <c:val>
            <c:numRef>
              <c:f>Sheet1!$B$2:$B$28</c:f>
              <c:numCache>
                <c:formatCode>0.00%</c:formatCode>
                <c:ptCount val="27"/>
                <c:pt idx="0">
                  <c:v>0.15150000000000025</c:v>
                </c:pt>
                <c:pt idx="1">
                  <c:v>0.1135</c:v>
                </c:pt>
                <c:pt idx="2">
                  <c:v>0.22509999999999999</c:v>
                </c:pt>
                <c:pt idx="3">
                  <c:v>0.21880000000000024</c:v>
                </c:pt>
                <c:pt idx="4">
                  <c:v>9.240000000000001E-2</c:v>
                </c:pt>
                <c:pt idx="5">
                  <c:v>-1.9199999999999998E-2</c:v>
                </c:pt>
                <c:pt idx="6">
                  <c:v>3.7700000000000011E-2</c:v>
                </c:pt>
                <c:pt idx="7">
                  <c:v>0.15000000000000024</c:v>
                </c:pt>
                <c:pt idx="8">
                  <c:v>7.9699999999999993E-2</c:v>
                </c:pt>
                <c:pt idx="9">
                  <c:v>2.8799999999999999E-2</c:v>
                </c:pt>
                <c:pt idx="10">
                  <c:v>4.3199999999999995E-2</c:v>
                </c:pt>
                <c:pt idx="11">
                  <c:v>0.1426</c:v>
                </c:pt>
                <c:pt idx="12">
                  <c:v>0.21500000000000025</c:v>
                </c:pt>
                <c:pt idx="13">
                  <c:v>0.113</c:v>
                </c:pt>
                <c:pt idx="14">
                  <c:v>5.3000000000000012E-2</c:v>
                </c:pt>
                <c:pt idx="15">
                  <c:v>7.1999999999999995E-2</c:v>
                </c:pt>
                <c:pt idx="16">
                  <c:v>9.5000000000000043E-2</c:v>
                </c:pt>
                <c:pt idx="17">
                  <c:v>0.10600000000000002</c:v>
                </c:pt>
                <c:pt idx="18">
                  <c:v>9.1000000000000025E-2</c:v>
                </c:pt>
                <c:pt idx="19">
                  <c:v>0.10199999999999998</c:v>
                </c:pt>
                <c:pt idx="20">
                  <c:v>0.17800000000000021</c:v>
                </c:pt>
                <c:pt idx="21">
                  <c:v>0.255</c:v>
                </c:pt>
                <c:pt idx="22">
                  <c:v>0.20600000000000004</c:v>
                </c:pt>
                <c:pt idx="23">
                  <c:v>0.10700000000000012</c:v>
                </c:pt>
                <c:pt idx="24">
                  <c:v>4.3000000000000003E-2</c:v>
                </c:pt>
                <c:pt idx="25">
                  <c:v>7.8000000000000014E-2</c:v>
                </c:pt>
                <c:pt idx="26">
                  <c:v>8.5000000000000006E-2</c:v>
                </c:pt>
              </c:numCache>
            </c:numRef>
          </c:val>
        </c:ser>
        <c:axId val="143376768"/>
        <c:axId val="143378304"/>
      </c:barChart>
      <c:catAx>
        <c:axId val="14337676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3378304"/>
        <c:crosses val="autoZero"/>
        <c:lblAlgn val="ctr"/>
        <c:lblOffset val="100"/>
      </c:catAx>
      <c:valAx>
        <c:axId val="143378304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3376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0.56034</cdr:x>
      <cdr:y>0.58209</cdr:y>
    </cdr:from>
    <cdr:to>
      <cdr:x>0.64655</cdr:x>
      <cdr:y>0.62687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0" y="2971800"/>
          <a:ext cx="7620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Water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0.78448</cdr:x>
      <cdr:y>0.20896</cdr:y>
    </cdr:from>
    <cdr:to>
      <cdr:x>0.88793</cdr:x>
      <cdr:y>0.25373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934200" y="1066800"/>
          <a:ext cx="914400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lumMod val="85000"/>
          </a:srgb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Transportation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0.71552</cdr:x>
      <cdr:y>0.53731</cdr:y>
    </cdr:from>
    <cdr:to>
      <cdr:x>0.80172</cdr:x>
      <cdr:y>0.58208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24600" y="2743200"/>
          <a:ext cx="761939" cy="22856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lumMod val="85000"/>
          </a:srgb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Commercial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0.59483</cdr:x>
      <cdr:y>0.70149</cdr:y>
    </cdr:from>
    <cdr:to>
      <cdr:x>0.68103</cdr:x>
      <cdr:y>0.74627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57800" y="3581400"/>
          <a:ext cx="762000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lumMod val="85000"/>
          </a:srgb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Housing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0.7931</cdr:x>
      <cdr:y>0.83582</cdr:y>
    </cdr:from>
    <cdr:to>
      <cdr:x>0.87931</cdr:x>
      <cdr:y>0.8806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010400" y="4267200"/>
          <a:ext cx="762000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lumMod val="85000"/>
          </a:srgb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ctr"/>
          <a:r>
            <a:rPr lang="en-ZA" sz="1100" b="0" dirty="0" smtClean="0">
              <a:latin typeface="Calibri" pitchFamily="34" charset="0"/>
              <a:cs typeface="Calibri" pitchFamily="34" charset="0"/>
            </a:rPr>
            <a:t>Energy</a:t>
          </a:r>
          <a:endParaRPr lang="en-ZA" sz="1100" b="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0.01754</cdr:x>
      <cdr:y>0.01613</cdr:y>
    </cdr:from>
    <cdr:to>
      <cdr:x>0.18421</cdr:x>
      <cdr:y>0.06452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76200"/>
          <a:ext cx="1447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i="1" dirty="0" smtClean="0"/>
            <a:t>Index Dec-98=100</a:t>
          </a:r>
          <a:endParaRPr lang="en-ZA" sz="10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0.70796</cdr:x>
      <cdr:y>0.06349</cdr:y>
    </cdr:from>
    <cdr:to>
      <cdr:x>0.70796</cdr:x>
      <cdr:y>0.8254</cdr:y>
    </cdr:to>
    <cdr:sp macro="" textlink="">
      <cdr:nvSpPr>
        <cdr:cNvPr id="2" name="Line 102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6096000" y="304800"/>
          <a:ext cx="0" cy="36576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66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9pPr>
        </a:lstStyle>
        <a:p xmlns:a="http://schemas.openxmlformats.org/drawingml/2006/main">
          <a:endParaRPr lang="en-ZA"/>
        </a:p>
      </cdr:txBody>
    </cdr:sp>
  </cdr:relSizeAnchor>
  <cdr:relSizeAnchor xmlns:cdr="http://schemas.openxmlformats.org/drawingml/2006/chartDrawing">
    <cdr:from>
      <cdr:x>0.61947</cdr:x>
      <cdr:y>0.07937</cdr:y>
    </cdr:from>
    <cdr:to>
      <cdr:x>0.69377</cdr:x>
      <cdr:y>0.44775</cdr:y>
    </cdr:to>
    <cdr:sp macro="" textlink="">
      <cdr:nvSpPr>
        <cdr:cNvPr id="3" name="Text Box 10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-5400000">
          <a:off x="4769644" y="945356"/>
          <a:ext cx="1768475" cy="6397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3200" kern="1200">
              <a:solidFill>
                <a:srgbClr val="000066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3200" kern="1200">
              <a:solidFill>
                <a:srgbClr val="000066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n-US" sz="1200" b="1" dirty="0">
              <a:latin typeface="AvantGarde Bk BT" pitchFamily="34" charset="0"/>
            </a:rPr>
            <a:t>Survey amended to include foreign clients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250"/>
            <a:ext cx="297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b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93250"/>
            <a:ext cx="297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pPr>
              <a:defRPr/>
            </a:pPr>
            <a:fld id="{019E6D53-9A76-4FC1-8633-86FFB0BE5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527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65175"/>
            <a:ext cx="5005388" cy="375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749800"/>
            <a:ext cx="50466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9600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b" anchorCtr="0" compatLnSpc="1">
            <a:prstTxWarp prst="textNoShape">
              <a:avLst/>
            </a:prstTxWarp>
          </a:bodyPr>
          <a:lstStyle>
            <a:lvl1pPr defTabSz="93027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99600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7" rIns="92958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100"/>
            </a:lvl1pPr>
          </a:lstStyle>
          <a:p>
            <a:pPr>
              <a:defRPr/>
            </a:pPr>
            <a:fld id="{D04193A1-97D5-4E24-9DDB-92020ECF3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C9668-FD22-4F7E-86C8-F8F6C5B7EA5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C9668-FD22-4F7E-86C8-F8F6C5B7EA5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1814B-C715-4E87-9897-923CC56531F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70" tIns="47585" rIns="95170" bIns="47585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45E62-6E57-4690-8789-EA9CE4EFF97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170" tIns="47585" rIns="95170" bIns="47585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759EA4A-CA7B-4201-9CED-66FD897B8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3A13-471C-4FA1-BBCF-B32DB764E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2044700" cy="508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81700" cy="508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8425-C596-46F1-A430-745F2A93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81200" y="304800"/>
            <a:ext cx="6629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21920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38137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338137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77E63-3DCC-453B-B2A6-55440AF71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629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178800" cy="4171950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5D66-F8FD-467A-95E4-7C8EB427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178800" cy="508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E113E-1485-4C0C-9D72-5A28B37D0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1F8C-6006-4720-99B2-F1ECEE7D2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9711-E33B-4AF0-B97F-D2D86E5FE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21920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1FE0-A20E-4502-8B3D-627E558D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133A-86B1-4DAD-A962-BDB5D1F1F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D0FE-5135-4A4B-9FAB-AD0C28C8B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AFA8-9D18-4775-A919-F8088EF47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E6E4-5A2A-4A0C-9E27-4C3CD015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EE12-C60D-4004-9E14-5D3AFC382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449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CESA Biannual Economic and Capacity Survey December 2010</a:t>
            </a:r>
            <a:endParaRPr lang="en-US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16384871-4AAB-4AB1-8B5A-DB67273C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56328" name="Picture 13" descr="CESA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228600"/>
            <a:ext cx="1676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9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a.co.z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4267200"/>
            <a:ext cx="7721600" cy="609600"/>
          </a:xfrm>
        </p:spPr>
        <p:txBody>
          <a:bodyPr/>
          <a:lstStyle/>
          <a:p>
            <a:pPr algn="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January – June 2011</a:t>
            </a:r>
          </a:p>
        </p:txBody>
      </p:sp>
      <p:pic>
        <p:nvPicPr>
          <p:cNvPr id="58371" name="Picture 4" descr="CESA 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66800" y="533400"/>
            <a:ext cx="684212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819400"/>
            <a:ext cx="6400800" cy="1771650"/>
          </a:xfrm>
        </p:spPr>
        <p:txBody>
          <a:bodyPr/>
          <a:lstStyle/>
          <a:p>
            <a:pPr algn="r"/>
            <a:r>
              <a:rPr lang="en-ZA" dirty="0" smtClean="0">
                <a:latin typeface="Calibri" pitchFamily="34" charset="0"/>
                <a:cs typeface="Calibri" pitchFamily="34" charset="0"/>
              </a:rPr>
              <a:t>Biannual Economic and </a:t>
            </a:r>
          </a:p>
          <a:p>
            <a:pPr algn="r"/>
            <a:r>
              <a:rPr lang="en-ZA" dirty="0" smtClean="0">
                <a:latin typeface="Calibri" pitchFamily="34" charset="0"/>
                <a:cs typeface="Calibri" pitchFamily="34" charset="0"/>
              </a:rPr>
              <a:t>Capacity Survey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79400" y="1193800"/>
          <a:ext cx="85471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905000" y="2286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Nominal Fee income vs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828800" y="22860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900" b="1" dirty="0">
                <a:latin typeface="Tahoma" pitchFamily="34" charset="0"/>
              </a:rPr>
              <a:t>CESA Labour Cost Indicator: Y-Y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1430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9812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Employment vs REAL fee income (CPI / LCI Deflated)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04800" y="5638800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40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81000" y="1219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9812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2000" b="1" dirty="0" smtClean="0">
                <a:latin typeface="Tahoma" pitchFamily="34" charset="0"/>
              </a:rPr>
              <a:t>Consulting Engineering Industry</a:t>
            </a:r>
            <a:br>
              <a:rPr kumimoji="1" lang="en-US" sz="2000" b="1" dirty="0" smtClean="0">
                <a:latin typeface="Tahoma" pitchFamily="34" charset="0"/>
              </a:rPr>
            </a:br>
            <a:r>
              <a:rPr kumimoji="1" lang="en-US" sz="1600" b="1" dirty="0" smtClean="0">
                <a:latin typeface="Tahoma" pitchFamily="34" charset="0"/>
              </a:rPr>
              <a:t>Employment vs Salary / Wage bill</a:t>
            </a:r>
            <a:endParaRPr kumimoji="1" lang="en-US" sz="1600" b="1" dirty="0">
              <a:latin typeface="Tahoma" pitchFamily="34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04800" y="5638800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40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81000" y="1219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Discounting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770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/>
              <a:t>Question: </a:t>
            </a:r>
          </a:p>
          <a:p>
            <a:r>
              <a:rPr lang="en-US" sz="1000" i="1" dirty="0"/>
              <a:t>What is the prevailing discount being offered in a tendering situation to clients by your firm, benchmarked against the ECSA Guideline Fee Scales?</a:t>
            </a:r>
            <a:endParaRPr lang="en-GB" sz="1000" i="1" dirty="0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6172204" y="1752600"/>
            <a:ext cx="2052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ZA" sz="1200" dirty="0" smtClean="0">
                <a:latin typeface="Arial Unicode MS" pitchFamily="34" charset="-128"/>
              </a:rPr>
              <a:t>39% </a:t>
            </a:r>
            <a:r>
              <a:rPr lang="en-ZA" sz="1200" dirty="0">
                <a:latin typeface="Arial Unicode MS" pitchFamily="34" charset="-128"/>
              </a:rPr>
              <a:t>of firms</a:t>
            </a:r>
          </a:p>
          <a:p>
            <a:pPr algn="ctr"/>
            <a:r>
              <a:rPr lang="en-ZA" sz="1200" dirty="0">
                <a:latin typeface="Arial Unicode MS" pitchFamily="34" charset="-128"/>
              </a:rPr>
              <a:t>discounted by </a:t>
            </a:r>
            <a:r>
              <a:rPr lang="en-ZA" sz="1200" dirty="0" smtClean="0">
                <a:latin typeface="Arial Unicode MS" pitchFamily="34" charset="-128"/>
              </a:rPr>
              <a:t>20% or more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905000" y="2286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400" b="1" dirty="0">
                <a:latin typeface="Tahoma" pitchFamily="34" charset="0"/>
              </a:rPr>
              <a:t>Fee income earned by Sub-disciplines: % Share</a:t>
            </a:r>
            <a:br>
              <a:rPr kumimoji="1" lang="en-US" sz="1400" b="1" dirty="0">
                <a:latin typeface="Tahoma" pitchFamily="34" charset="0"/>
              </a:rPr>
            </a:br>
            <a:r>
              <a:rPr kumimoji="1" lang="en-US" sz="1400" b="1" dirty="0" smtClean="0">
                <a:latin typeface="Tahoma" pitchFamily="34" charset="0"/>
              </a:rPr>
              <a:t>June 2011</a:t>
            </a:r>
            <a:endParaRPr kumimoji="1" lang="en-US" sz="1400" b="1" dirty="0">
              <a:latin typeface="Tahoma" pitchFamily="34" charset="0"/>
            </a:endParaRP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/>
          </p:nvPr>
        </p:nvGraphicFramePr>
        <p:xfrm>
          <a:off x="660400" y="1651000"/>
          <a:ext cx="7967663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395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Question: </a:t>
            </a:r>
          </a:p>
          <a:p>
            <a:r>
              <a:rPr lang="en-US" sz="1000" i="1"/>
              <a:t>What type of work did your company engage in during the past 6 months?</a:t>
            </a:r>
            <a:endParaRPr lang="en-GB" sz="1000" i="1"/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828800" y="2286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400" b="1" dirty="0">
                <a:latin typeface="Tahoma" pitchFamily="34" charset="0"/>
              </a:rPr>
              <a:t>Fee income earned by Sub-disciplines: % Share</a:t>
            </a:r>
            <a:br>
              <a:rPr kumimoji="1" lang="en-US" sz="14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Change in the last 12 months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/>
          </p:nvPr>
        </p:nvGraphicFramePr>
        <p:xfrm>
          <a:off x="514350" y="1725613"/>
          <a:ext cx="822325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905000" y="2286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400" b="1" dirty="0">
                <a:latin typeface="Tahoma" pitchFamily="34" charset="0"/>
              </a:rPr>
              <a:t>Fee income earned by Top four disciplines: R mill 2000 prices</a:t>
            </a:r>
            <a:br>
              <a:rPr kumimoji="1" lang="en-US" sz="14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Annual average: </a:t>
            </a:r>
            <a:r>
              <a:rPr kumimoji="1" lang="en-US" sz="1400" b="1" dirty="0" smtClean="0">
                <a:latin typeface="Tahoma" pitchFamily="34" charset="0"/>
              </a:rPr>
              <a:t>2002  – 2010</a:t>
            </a:r>
            <a:endParaRPr kumimoji="1" lang="en-US" sz="1400" b="1" dirty="0"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57200" y="1219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828800" y="2286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Fee income earned by economic sector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Percentage market </a:t>
            </a:r>
            <a:r>
              <a:rPr kumimoji="1" lang="en-US" sz="1400" b="1" dirty="0" smtClean="0">
                <a:latin typeface="Tahoma" pitchFamily="34" charset="0"/>
              </a:rPr>
              <a:t>share  December 2009 – June 2011</a:t>
            </a:r>
            <a:endParaRPr kumimoji="1" lang="en-US" sz="1400" b="1" dirty="0">
              <a:latin typeface="Tahoma" pitchFamily="34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22685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economic sector</a:t>
            </a:r>
            <a:endParaRPr lang="en-GB" sz="1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04800" y="13716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Fee earnings by selected sector</a:t>
            </a:r>
            <a:br>
              <a:rPr lang="en-ZA" dirty="0" smtClean="0"/>
            </a:br>
            <a:r>
              <a:rPr lang="en-ZA" sz="1400" dirty="0" smtClean="0"/>
              <a:t>Smoothed |2 survey average</a:t>
            </a:r>
            <a:endParaRPr lang="en-ZA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0668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3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Firm distribution based on Annual Turnover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based on responses received</a:t>
            </a:r>
          </a:p>
        </p:txBody>
      </p:sp>
      <p:graphicFrame>
        <p:nvGraphicFramePr>
          <p:cNvPr id="249024" name="Group 192"/>
          <p:cNvGraphicFramePr>
            <a:graphicFrameLocks noGrp="1"/>
          </p:cNvGraphicFramePr>
          <p:nvPr>
            <p:ph sz="quarter" idx="1"/>
          </p:nvPr>
        </p:nvGraphicFramePr>
        <p:xfrm>
          <a:off x="533400" y="1447800"/>
          <a:ext cx="2971800" cy="17621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55335"/>
                <a:gridCol w="1516465"/>
              </a:tblGrid>
              <a:tr h="5400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Category by gross annual income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 of firms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231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 – R1,5m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10.4%</a:t>
                      </a:r>
                      <a:endParaRPr kumimoji="1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3857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R1,5m – R11,5m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39.5%</a:t>
                      </a:r>
                      <a:endParaRPr kumimoji="1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287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 R11,5m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50.0%</a:t>
                      </a:r>
                      <a:endParaRPr kumimoji="1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231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100.0%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0" name="Object 1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1" y="3352800"/>
          <a:ext cx="3124200" cy="268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oup 192"/>
          <p:cNvGraphicFramePr>
            <a:graphicFrameLocks noGrp="1"/>
          </p:cNvGraphicFramePr>
          <p:nvPr>
            <p:ph sz="quarter" idx="1"/>
          </p:nvPr>
        </p:nvGraphicFramePr>
        <p:xfrm>
          <a:off x="5486400" y="1447800"/>
          <a:ext cx="3048000" cy="18288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92651"/>
                <a:gridCol w="1555349"/>
              </a:tblGrid>
              <a:tr h="6191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Category by gross annual income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 of firms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290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 – R1,5m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7.8%</a:t>
                      </a:r>
                    </a:p>
                  </a:txBody>
                  <a:tcPr anchor="ctr" horzOverflow="overflow"/>
                </a:tc>
              </a:tr>
              <a:tr h="316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R1,5m – R11,5m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29.7%</a:t>
                      </a:r>
                    </a:p>
                  </a:txBody>
                  <a:tcPr anchor="ctr" horzOverflow="overflow"/>
                </a:tc>
              </a:tr>
              <a:tr h="31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 R11,5m</a:t>
                      </a: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62.5%</a:t>
                      </a:r>
                    </a:p>
                  </a:txBody>
                  <a:tcPr anchor="ctr" horzOverflow="overflow"/>
                </a:tc>
              </a:tr>
              <a:tr h="2908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100.0%</a:t>
                      </a:r>
                      <a:endParaRPr kumimoji="1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8" name="Object 1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38800" y="3352800"/>
          <a:ext cx="327548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1066800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dirty="0" smtClean="0"/>
              <a:t>January – June 2011</a:t>
            </a:r>
            <a:endParaRPr lang="en-ZA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1066800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dirty="0" smtClean="0"/>
              <a:t>July – December 2010</a:t>
            </a:r>
            <a:endParaRPr lang="en-ZA" sz="18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1943100" y="3619500"/>
            <a:ext cx="495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Fee earnings by sector</a:t>
            </a:r>
            <a:br>
              <a:rPr lang="en-ZA" dirty="0" smtClean="0"/>
            </a:br>
            <a:r>
              <a:rPr lang="en-ZA" sz="1200" dirty="0" smtClean="0"/>
              <a:t>Rm Constant prices </a:t>
            </a:r>
            <a:endParaRPr lang="en-ZA" sz="1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066800"/>
          <a:ext cx="883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905000" y="1524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400" b="1" dirty="0" smtClean="0">
                <a:latin typeface="Tahoma" pitchFamily="34" charset="0"/>
              </a:rPr>
              <a:t>Fee </a:t>
            </a:r>
            <a:r>
              <a:rPr kumimoji="1" lang="en-US" sz="1400" b="1" dirty="0">
                <a:latin typeface="Tahoma" pitchFamily="34" charset="0"/>
              </a:rPr>
              <a:t>income earned by key economic </a:t>
            </a:r>
            <a:r>
              <a:rPr kumimoji="1" lang="en-US" sz="1400" b="1" dirty="0" smtClean="0">
                <a:latin typeface="Tahoma" pitchFamily="34" charset="0"/>
              </a:rPr>
              <a:t>sectors</a:t>
            </a:r>
          </a:p>
          <a:p>
            <a:r>
              <a:rPr kumimoji="1" lang="en-US" sz="1400" b="1" dirty="0" smtClean="0">
                <a:latin typeface="Tahoma" pitchFamily="34" charset="0"/>
              </a:rPr>
              <a:t>June 2005 </a:t>
            </a:r>
            <a:r>
              <a:rPr kumimoji="1" lang="en-US" sz="1400" b="1" dirty="0">
                <a:latin typeface="Tahoma" pitchFamily="34" charset="0"/>
              </a:rPr>
              <a:t>– </a:t>
            </a:r>
            <a:r>
              <a:rPr kumimoji="1" lang="en-US" sz="1400" b="1" dirty="0" smtClean="0">
                <a:latin typeface="Tahoma" pitchFamily="34" charset="0"/>
              </a:rPr>
              <a:t>June 2011</a:t>
            </a:r>
            <a:endParaRPr kumimoji="1" lang="en-US" sz="1400" b="1" dirty="0">
              <a:latin typeface="Tahoma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52400" y="1143000"/>
          <a:ext cx="2743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048000" y="1143000"/>
          <a:ext cx="2743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943600" y="1143000"/>
          <a:ext cx="2819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52400" y="3581400"/>
          <a:ext cx="274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048000" y="3581400"/>
          <a:ext cx="274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943600" y="3581400"/>
          <a:ext cx="274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905000" y="1524000"/>
            <a:ext cx="5943600" cy="2667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08000" y="1574800"/>
          <a:ext cx="77851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624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Provincial Market Share: </a:t>
            </a:r>
            <a:r>
              <a:rPr lang="en-US" sz="1800" b="1" dirty="0" smtClean="0">
                <a:latin typeface="Tahoma" pitchFamily="34" charset="0"/>
              </a:rPr>
              <a:t>June 2011</a:t>
            </a:r>
            <a:endParaRPr lang="en-US" sz="1800" b="1" dirty="0">
              <a:latin typeface="Tahoma" pitchFamily="34" charset="0"/>
            </a:endParaRPr>
          </a:p>
          <a:p>
            <a:r>
              <a:rPr lang="en-US" sz="1200" b="1" dirty="0">
                <a:latin typeface="Tahoma" pitchFamily="34" charset="0"/>
              </a:rPr>
              <a:t>Vs change in market share from </a:t>
            </a:r>
            <a:r>
              <a:rPr lang="en-US" sz="1200" b="1" dirty="0" smtClean="0">
                <a:latin typeface="Tahoma" pitchFamily="34" charset="0"/>
              </a:rPr>
              <a:t>June 2011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 rot="-5400000">
            <a:off x="7048500" y="2628899"/>
            <a:ext cx="2667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</a:rPr>
              <a:t>GAIN </a:t>
            </a:r>
          </a:p>
          <a:p>
            <a:pPr algn="ctr"/>
            <a:r>
              <a:rPr lang="en-US" sz="1200" b="1" dirty="0">
                <a:latin typeface="Tahoma" pitchFamily="34" charset="0"/>
              </a:rPr>
              <a:t>market share</a:t>
            </a:r>
          </a:p>
        </p:txBody>
      </p:sp>
      <p:sp>
        <p:nvSpPr>
          <p:cNvPr id="17415" name="Text Box 27"/>
          <p:cNvSpPr txBox="1">
            <a:spLocks noChangeArrowheads="1"/>
          </p:cNvSpPr>
          <p:nvPr/>
        </p:nvSpPr>
        <p:spPr bwMode="auto">
          <a:xfrm>
            <a:off x="228600" y="1143000"/>
            <a:ext cx="1879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province</a:t>
            </a:r>
            <a:endParaRPr lang="en-GB" sz="1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248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Fee income earned by province</a:t>
            </a:r>
          </a:p>
          <a:p>
            <a:r>
              <a:rPr lang="en-US" sz="1400" b="1" dirty="0" smtClean="0">
                <a:latin typeface="Tahoma" pitchFamily="34" charset="0"/>
              </a:rPr>
              <a:t>High </a:t>
            </a:r>
            <a:r>
              <a:rPr lang="en-US" sz="1400" b="1" dirty="0">
                <a:latin typeface="Tahoma" pitchFamily="34" charset="0"/>
              </a:rPr>
              <a:t>Capacity </a:t>
            </a:r>
            <a:r>
              <a:rPr lang="en-US" sz="1400" b="1" dirty="0" smtClean="0">
                <a:latin typeface="Tahoma" pitchFamily="34" charset="0"/>
              </a:rPr>
              <a:t>economies |Annualised </a:t>
            </a:r>
            <a:r>
              <a:rPr lang="en-US" sz="1400" b="1" dirty="0">
                <a:latin typeface="Tahoma" pitchFamily="34" charset="0"/>
              </a:rPr>
              <a:t>smoothed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1879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province</a:t>
            </a:r>
            <a:endParaRPr lang="en-GB" sz="1000" i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397000"/>
          <a:ext cx="83058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Fee income earned </a:t>
            </a:r>
            <a:r>
              <a:rPr lang="en-US" sz="1100" b="1" dirty="0">
                <a:latin typeface="Tahoma" pitchFamily="34" charset="0"/>
              </a:rPr>
              <a:t>(Constant 2000 prices)</a:t>
            </a:r>
          </a:p>
          <a:p>
            <a:r>
              <a:rPr lang="en-US" sz="1200" b="1" dirty="0">
                <a:latin typeface="Tahoma" pitchFamily="34" charset="0"/>
              </a:rPr>
              <a:t>High Capacity vs lower capacity provincial </a:t>
            </a:r>
            <a:r>
              <a:rPr lang="en-US" sz="1200" b="1" dirty="0" smtClean="0">
                <a:latin typeface="Tahoma" pitchFamily="34" charset="0"/>
              </a:rPr>
              <a:t>economies |Smoothed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1879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province</a:t>
            </a:r>
            <a:endParaRPr lang="en-GB" sz="1000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716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2209800"/>
            <a:ext cx="3962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83% of fees were earned in high capacity provinces</a:t>
            </a:r>
            <a:endParaRPr lang="en-Z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828800" y="22860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: RSA vs EX-RSA</a:t>
            </a:r>
          </a:p>
          <a:p>
            <a:r>
              <a:rPr lang="en-US" sz="1400" b="1" dirty="0">
                <a:latin typeface="Tahoma" pitchFamily="34" charset="0"/>
              </a:rPr>
              <a:t>R mill, 2000 prices </a:t>
            </a:r>
            <a:r>
              <a:rPr lang="en-US" sz="1400" b="1" dirty="0" smtClean="0">
                <a:latin typeface="Tahoma" pitchFamily="34" charset="0"/>
              </a:rPr>
              <a:t> | Annualised</a:t>
            </a:r>
            <a:r>
              <a:rPr lang="en-US" sz="1400" b="1" dirty="0">
                <a:latin typeface="Tahoma" pitchFamily="34" charset="0"/>
              </a:rPr>
              <a:t>, </a:t>
            </a:r>
            <a:r>
              <a:rPr lang="en-US" sz="1400" b="1" dirty="0" smtClean="0">
                <a:latin typeface="Tahoma" pitchFamily="34" charset="0"/>
              </a:rPr>
              <a:t>smoothed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1879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Income </a:t>
            </a:r>
            <a:r>
              <a:rPr lang="en-US" sz="1000" i="1" dirty="0"/>
              <a:t>distribution per province</a:t>
            </a:r>
            <a:endParaRPr lang="en-GB" sz="1000" i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371600"/>
          <a:ext cx="845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2209800"/>
            <a:ext cx="39624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87% of fees were earned in South Africa</a:t>
            </a:r>
            <a:endParaRPr lang="en-Z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2057400" y="2286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by type of client</a:t>
            </a:r>
          </a:p>
          <a:p>
            <a:r>
              <a:rPr lang="en-US" sz="1400" b="1" dirty="0">
                <a:latin typeface="Tahoma" pitchFamily="34" charset="0"/>
              </a:rPr>
              <a:t>% </a:t>
            </a:r>
            <a:r>
              <a:rPr lang="en-US" sz="1400" b="1" dirty="0" smtClean="0">
                <a:latin typeface="Tahoma" pitchFamily="34" charset="0"/>
              </a:rPr>
              <a:t>Share – January – June 2011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23557" name="Text Box 44"/>
          <p:cNvSpPr txBox="1">
            <a:spLocks noChangeArrowheads="1"/>
          </p:cNvSpPr>
          <p:nvPr/>
        </p:nvSpPr>
        <p:spPr bwMode="auto">
          <a:xfrm>
            <a:off x="228600" y="1143000"/>
            <a:ext cx="44486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Local </a:t>
            </a:r>
            <a:r>
              <a:rPr lang="en-US" sz="1000" i="1" dirty="0"/>
              <a:t>(SA) Income distribution per fee paying client type, during the past 6 months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2057400" y="228600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by type of client</a:t>
            </a:r>
          </a:p>
          <a:p>
            <a:r>
              <a:rPr lang="en-US" sz="1400" b="1" dirty="0">
                <a:latin typeface="Tahoma" pitchFamily="34" charset="0"/>
              </a:rPr>
              <a:t>% Share</a:t>
            </a:r>
          </a:p>
        </p:txBody>
      </p:sp>
      <p:sp>
        <p:nvSpPr>
          <p:cNvPr id="23557" name="Text Box 44"/>
          <p:cNvSpPr txBox="1">
            <a:spLocks noChangeArrowheads="1"/>
          </p:cNvSpPr>
          <p:nvPr/>
        </p:nvSpPr>
        <p:spPr bwMode="auto">
          <a:xfrm>
            <a:off x="228600" y="1143000"/>
            <a:ext cx="44486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Local </a:t>
            </a:r>
            <a:r>
              <a:rPr lang="en-US" sz="1000" i="1" dirty="0"/>
              <a:t>(SA) Income distribution per fee paying client type, during the past 6 months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64008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by type of client</a:t>
            </a:r>
          </a:p>
          <a:p>
            <a:r>
              <a:rPr lang="en-US" sz="1100" b="1" dirty="0">
                <a:latin typeface="Tahoma" pitchFamily="34" charset="0"/>
              </a:rPr>
              <a:t>R mill 2000 </a:t>
            </a:r>
            <a:r>
              <a:rPr lang="en-US" sz="1100" b="1" dirty="0" smtClean="0">
                <a:latin typeface="Tahoma" pitchFamily="34" charset="0"/>
              </a:rPr>
              <a:t>prices | Annualised</a:t>
            </a:r>
            <a:r>
              <a:rPr lang="en-US" sz="1100" b="1" dirty="0">
                <a:latin typeface="Tahoma" pitchFamily="34" charset="0"/>
              </a:rPr>
              <a:t>, smoothed - </a:t>
            </a:r>
            <a:r>
              <a:rPr lang="en-US" sz="1100" b="1" dirty="0" err="1">
                <a:latin typeface="Tahoma" pitchFamily="34" charset="0"/>
              </a:rPr>
              <a:t>avg</a:t>
            </a:r>
            <a:r>
              <a:rPr lang="en-US" sz="1100" b="1" dirty="0">
                <a:latin typeface="Tahoma" pitchFamily="34" charset="0"/>
              </a:rPr>
              <a:t> over 2 survey </a:t>
            </a:r>
            <a:r>
              <a:rPr lang="en-US" sz="1100" b="1" dirty="0" smtClean="0">
                <a:latin typeface="Tahoma" pitchFamily="34" charset="0"/>
              </a:rPr>
              <a:t>periods</a:t>
            </a:r>
            <a:endParaRPr lang="en-US" sz="1100" b="1" dirty="0">
              <a:latin typeface="Tahoma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44486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Local </a:t>
            </a:r>
            <a:r>
              <a:rPr lang="en-US" sz="1000" i="1" dirty="0"/>
              <a:t>(SA) Income distribution per fee paying client type, during the past 6 months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447800"/>
          <a:ext cx="8458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905000" y="152400"/>
            <a:ext cx="6858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ahoma" pitchFamily="34" charset="0"/>
              </a:rPr>
              <a:t>Fee income earned by type of client</a:t>
            </a:r>
          </a:p>
          <a:p>
            <a:r>
              <a:rPr lang="en-US" sz="1100" b="1" dirty="0">
                <a:latin typeface="Tahoma" pitchFamily="34" charset="0"/>
              </a:rPr>
              <a:t>Constant 2000 </a:t>
            </a:r>
            <a:r>
              <a:rPr lang="en-US" sz="1100" b="1" dirty="0" smtClean="0">
                <a:latin typeface="Tahoma" pitchFamily="34" charset="0"/>
              </a:rPr>
              <a:t>prices | Annualised</a:t>
            </a:r>
            <a:r>
              <a:rPr lang="en-US" sz="1100" b="1" dirty="0">
                <a:latin typeface="Tahoma" pitchFamily="34" charset="0"/>
              </a:rPr>
              <a:t>, smoothed - </a:t>
            </a:r>
            <a:r>
              <a:rPr lang="en-US" sz="1100" b="1" dirty="0" smtClean="0">
                <a:latin typeface="Tahoma" pitchFamily="34" charset="0"/>
              </a:rPr>
              <a:t>average </a:t>
            </a:r>
            <a:r>
              <a:rPr lang="en-US" sz="1100" b="1" dirty="0">
                <a:latin typeface="Tahoma" pitchFamily="34" charset="0"/>
              </a:rPr>
              <a:t>over 2 survey </a:t>
            </a:r>
            <a:r>
              <a:rPr lang="en-US" sz="1100" b="1" dirty="0" smtClean="0">
                <a:latin typeface="Tahoma" pitchFamily="34" charset="0"/>
              </a:rPr>
              <a:t>periods</a:t>
            </a:r>
            <a:endParaRPr lang="en-US" sz="1100" b="1" dirty="0">
              <a:latin typeface="Tahoma" pitchFamily="34" charset="0"/>
            </a:endParaRP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44486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Local </a:t>
            </a:r>
            <a:r>
              <a:rPr lang="en-US" sz="1000" i="1" dirty="0"/>
              <a:t>(SA) Income distribution per fee paying client type, during the past 6 months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447800"/>
          <a:ext cx="845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Economic Impact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/>
              <a:t>CESA Membership earnings % of GDP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6324600"/>
            <a:ext cx="2645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RBQN, CESA BECS, Industry Insight 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81000" y="10668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1752600" y="3810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Competition in tendering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38042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During January – June 2011 competition for work </a:t>
            </a:r>
            <a:r>
              <a:rPr lang="en-US" sz="1000" i="1" dirty="0"/>
              <a:t>was (Tick selection)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05000" y="38100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Competition in tendering</a:t>
            </a:r>
          </a:p>
        </p:txBody>
      </p:sp>
      <p:sp>
        <p:nvSpPr>
          <p:cNvPr id="27653" name="Text Box 41"/>
          <p:cNvSpPr txBox="1">
            <a:spLocks noChangeArrowheads="1"/>
          </p:cNvSpPr>
          <p:nvPr/>
        </p:nvSpPr>
        <p:spPr bwMode="auto">
          <a:xfrm>
            <a:off x="228600" y="1143000"/>
            <a:ext cx="38042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 dirty="0" smtClean="0"/>
              <a:t>During January – June 2011 competition </a:t>
            </a:r>
            <a:r>
              <a:rPr lang="en-US" sz="1000" i="1" dirty="0"/>
              <a:t>for work was (Tick selection)</a:t>
            </a:r>
            <a:endParaRPr lang="en-GB" sz="1000" i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% of Firms wanting to increase staff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7010400" y="6324600"/>
            <a:ext cx="1916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200" b="1" dirty="0">
                <a:latin typeface="Tahoma" pitchFamily="34" charset="0"/>
              </a:rPr>
              <a:t>New June 2005 survey</a:t>
            </a:r>
            <a:endParaRPr lang="en-US" sz="1200" b="1" dirty="0">
              <a:latin typeface="Tahoma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Engineering Skills Shortfall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304800" y="1143000"/>
          <a:ext cx="8553450" cy="4895850"/>
        </p:xfrm>
        <a:graphic>
          <a:graphicData uri="http://schemas.openxmlformats.org/presentationml/2006/ole">
            <p:oleObj spid="_x0000_s29698" name="Chart" r:id="rId3" imgW="8381934" imgH="4800499" progId="MSGraph.Chart.8">
              <p:embed followColorScheme="full"/>
            </p:oleObj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57800" y="3733800"/>
            <a:ext cx="2553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Narrow" pitchFamily="34" charset="0"/>
              </a:rPr>
              <a:t>Fewer firms want to increase engineers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438400" y="1981200"/>
            <a:ext cx="17940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 Narrow" pitchFamily="34" charset="0"/>
              </a:rPr>
              <a:t>% Experiencing difficulties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Engineering Skills Shortfall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371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Recruitment problems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172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Bursaries</a:t>
            </a:r>
          </a:p>
          <a:p>
            <a:r>
              <a:rPr lang="en-US" sz="1400" b="1" dirty="0">
                <a:latin typeface="Tahoma" pitchFamily="34" charset="0"/>
              </a:rPr>
              <a:t>% of Salary / Wage bill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05000" y="228600"/>
            <a:ext cx="6172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Bursaries</a:t>
            </a:r>
          </a:p>
          <a:p>
            <a:r>
              <a:rPr lang="en-US" sz="1400" b="1" dirty="0">
                <a:latin typeface="Tahoma" pitchFamily="34" charset="0"/>
              </a:rPr>
              <a:t>R mill 2000 prices (Annualised)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4478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477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Training </a:t>
            </a:r>
            <a:r>
              <a:rPr lang="en-US" sz="1600" b="1" dirty="0">
                <a:latin typeface="Tahoma" pitchFamily="34" charset="0"/>
              </a:rPr>
              <a:t>(Salaries and Direct Training Costs)</a:t>
            </a:r>
            <a:r>
              <a:rPr lang="en-US" sz="2000" b="1" dirty="0">
                <a:latin typeface="Tahoma" pitchFamily="34" charset="0"/>
              </a:rPr>
              <a:t> </a:t>
            </a:r>
          </a:p>
          <a:p>
            <a:r>
              <a:rPr lang="en-US" sz="1800" b="1" dirty="0">
                <a:latin typeface="Tahoma" pitchFamily="34" charset="0"/>
              </a:rPr>
              <a:t>% of Payroll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533400" y="1219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4592638" y="4094162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600" dirty="0"/>
              <a:t>Data not available</a:t>
            </a:r>
            <a:endParaRPr lang="en-GB" sz="16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-5400000">
            <a:off x="5888038" y="4094162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600" dirty="0"/>
              <a:t>Data not available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itchFamily="34" charset="0"/>
              </a:rPr>
              <a:t>Training </a:t>
            </a:r>
            <a:r>
              <a:rPr lang="en-US" sz="1600" b="1" dirty="0">
                <a:latin typeface="Tahoma" pitchFamily="34" charset="0"/>
              </a:rPr>
              <a:t>(Salaries and Direct Training Costs)</a:t>
            </a:r>
            <a:r>
              <a:rPr lang="en-US" sz="2000" b="1" dirty="0">
                <a:latin typeface="Tahoma" pitchFamily="34" charset="0"/>
              </a:rPr>
              <a:t> </a:t>
            </a:r>
          </a:p>
          <a:p>
            <a:r>
              <a:rPr lang="en-US" sz="1600" dirty="0" smtClean="0">
                <a:latin typeface="Tahoma" pitchFamily="34" charset="0"/>
              </a:rPr>
              <a:t>Rand millions, Constant 2000 prices</a:t>
            </a:r>
            <a:endParaRPr lang="en-US" sz="1800" dirty="0">
              <a:latin typeface="Tahoma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533400" y="12192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 rot="-5400000">
            <a:off x="4592638" y="4094162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600" dirty="0"/>
              <a:t>Data not available</a:t>
            </a:r>
            <a:endParaRPr lang="en-GB" sz="16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-5400000">
            <a:off x="5888038" y="4094162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600" dirty="0"/>
              <a:t>Data not available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Relationship to Gross Fixed Capital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6324600"/>
            <a:ext cx="2645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RBQN, CESA BECS, Industry Insight 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162925" cy="498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629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Training (Direct </a:t>
            </a:r>
            <a:r>
              <a:rPr lang="en-US" sz="2400" b="1" dirty="0" smtClean="0">
                <a:latin typeface="Tahoma" pitchFamily="34" charset="0"/>
              </a:rPr>
              <a:t>costs)</a:t>
            </a:r>
          </a:p>
          <a:p>
            <a:r>
              <a:rPr lang="en-US" sz="1400" b="1" dirty="0" smtClean="0">
                <a:latin typeface="Tahoma" pitchFamily="34" charset="0"/>
              </a:rPr>
              <a:t>% </a:t>
            </a:r>
            <a:r>
              <a:rPr lang="en-US" sz="1400" b="1" dirty="0">
                <a:latin typeface="Tahoma" pitchFamily="34" charset="0"/>
              </a:rPr>
              <a:t>of Payroll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295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828800" y="152400"/>
            <a:ext cx="6629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Training (Direct </a:t>
            </a:r>
            <a:r>
              <a:rPr lang="en-US" sz="2400" b="1" dirty="0" smtClean="0">
                <a:latin typeface="Tahoma" pitchFamily="34" charset="0"/>
              </a:rPr>
              <a:t>costs)</a:t>
            </a:r>
          </a:p>
          <a:p>
            <a:r>
              <a:rPr lang="en-US" sz="1400" b="1" dirty="0" smtClean="0">
                <a:latin typeface="Tahoma" pitchFamily="34" charset="0"/>
              </a:rPr>
              <a:t>Rand millions, Constant 2000 prices</a:t>
            </a:r>
            <a:endParaRPr lang="en-US" sz="1400" b="1" dirty="0">
              <a:latin typeface="Tahoma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295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09550" y="1295400"/>
          <a:ext cx="8572500" cy="4724400"/>
        </p:xfrm>
        <a:graphic>
          <a:graphicData uri="http://schemas.openxmlformats.org/presentationml/2006/ole">
            <p:oleObj spid="_x0000_s38914" name="Chart" r:id="rId3" imgW="8572512" imgH="4724378" progId="MSGraph.Chart.8">
              <p:embed followColorScheme="full"/>
            </p:oleObj>
          </a:graphicData>
        </a:graphic>
      </p:graphicFrame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6324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Industry Capacity Utilisation</a:t>
            </a:r>
          </a:p>
          <a:p>
            <a:r>
              <a:rPr lang="en-US" sz="1000" b="1" dirty="0">
                <a:latin typeface="Tahoma" pitchFamily="34" charset="0"/>
              </a:rPr>
              <a:t>Of existing technical staff</a:t>
            </a:r>
            <a:endParaRPr lang="en-US" sz="900" b="1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629400" cy="457200"/>
          </a:xfrm>
        </p:spPr>
        <p:txBody>
          <a:bodyPr/>
          <a:lstStyle/>
          <a:p>
            <a:r>
              <a:rPr lang="en-ZA" sz="1700" dirty="0" smtClean="0"/>
              <a:t>Fee income outstanding for longer than 90 days</a:t>
            </a:r>
            <a:br>
              <a:rPr lang="en-ZA" sz="1700" dirty="0" smtClean="0"/>
            </a:br>
            <a:r>
              <a:rPr lang="en-ZA" sz="1700" dirty="0" smtClean="0"/>
              <a:t>December 2010</a:t>
            </a:r>
            <a:endParaRPr lang="en-GB" sz="17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708900" cy="50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6934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Tahoma" pitchFamily="34" charset="0"/>
              </a:rPr>
              <a:t>Total fee income outstanding for longer than 90 days</a:t>
            </a:r>
          </a:p>
          <a:p>
            <a:r>
              <a:rPr lang="en-US" sz="1200" b="1" dirty="0">
                <a:latin typeface="Tahoma" pitchFamily="34" charset="0"/>
              </a:rPr>
              <a:t>% of total fee income earned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6096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 smtClean="0">
                <a:latin typeface="Calibri" pitchFamily="34" charset="0"/>
                <a:cs typeface="Calibri" pitchFamily="34" charset="0"/>
              </a:rPr>
              <a:t>Including foreign clients</a:t>
            </a:r>
            <a:endParaRPr lang="en-ZA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28600" y="12192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286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ZA" b="1" dirty="0" smtClean="0">
                <a:solidFill>
                  <a:srgbClr val="000066"/>
                </a:solidFill>
              </a:rPr>
              <a:t>Change in late payments, by client (Current prices)</a:t>
            </a:r>
          </a:p>
          <a:p>
            <a:pPr>
              <a:defRPr sz="18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ZA" sz="1400" b="1" dirty="0" smtClean="0">
                <a:solidFill>
                  <a:srgbClr val="000066"/>
                </a:solidFill>
              </a:rPr>
              <a:t>June 2011 vs December 2010</a:t>
            </a:r>
            <a:endParaRPr lang="en-ZA" sz="1400" b="1" dirty="0">
              <a:solidFill>
                <a:srgbClr val="000066"/>
              </a:solidFill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304800" y="1219200"/>
          <a:ext cx="861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1066800"/>
            <a:ext cx="3020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1300% (original input) / 177% (revised input)</a:t>
            </a:r>
            <a:endParaRPr lang="en-ZA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itchFamily="34" charset="0"/>
              </a:rPr>
              <a:t>Escalation trends</a:t>
            </a:r>
          </a:p>
          <a:p>
            <a:r>
              <a:rPr lang="en-US" sz="1200" b="1" dirty="0">
                <a:latin typeface="Tahoma" pitchFamily="34" charset="0"/>
              </a:rPr>
              <a:t>Year-on-Year % Change</a:t>
            </a:r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102422" y="1295400"/>
          <a:ext cx="8603428" cy="4800600"/>
        </p:xfrm>
        <a:graphic>
          <a:graphicData uri="http://schemas.openxmlformats.org/presentationml/2006/ole">
            <p:oleObj spid="_x0000_s41986" name="Chart" r:id="rId3" imgW="6219708" imgH="3467027" progId="MSGraph.Chart.8">
              <p:embed followColorScheme="full"/>
            </p:oleObj>
          </a:graphicData>
        </a:graphic>
      </p:graphicFrame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315200" y="1219200"/>
            <a:ext cx="1371600" cy="78483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i="1" dirty="0">
                <a:latin typeface="Arial" charset="0"/>
              </a:rPr>
              <a:t>Based on headline consumer inflation (CPI)</a:t>
            </a:r>
          </a:p>
          <a:p>
            <a:pPr algn="ctr">
              <a:defRPr/>
            </a:pPr>
            <a:r>
              <a:rPr lang="en-US" sz="900" i="1" dirty="0">
                <a:latin typeface="Arial" charset="0"/>
              </a:rPr>
              <a:t>Forecasts Industry Insight Economist Poll</a:t>
            </a:r>
          </a:p>
        </p:txBody>
      </p:sp>
      <p:sp>
        <p:nvSpPr>
          <p:cNvPr id="41991" name="Line 12"/>
          <p:cNvSpPr>
            <a:spLocks noChangeShapeType="1"/>
          </p:cNvSpPr>
          <p:nvPr/>
        </p:nvSpPr>
        <p:spPr bwMode="auto">
          <a:xfrm>
            <a:off x="7239000" y="10668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 rot="16200000">
            <a:off x="5251222" y="2368778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800" dirty="0">
                <a:latin typeface="Arial Unicode MS" pitchFamily="34" charset="-128"/>
              </a:rPr>
              <a:t>CPI Basket Revised in January 2009</a:t>
            </a:r>
            <a:endParaRPr lang="en-GB" sz="800" dirty="0">
              <a:latin typeface="Arial Unicode MS" pitchFamily="34" charset="-128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2819400" cy="245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Tahoma" pitchFamily="34" charset="0"/>
              </a:rPr>
              <a:t>Consulting Engineering Profession</a:t>
            </a:r>
          </a:p>
          <a:p>
            <a:r>
              <a:rPr lang="en-US" sz="1400" b="1" dirty="0">
                <a:latin typeface="Tahoma" pitchFamily="34" charset="0"/>
              </a:rPr>
              <a:t>Labour unit cost indicator: Year-on-Year % Change (Smoothed)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175064" y="1371600"/>
          <a:ext cx="8683186" cy="4724400"/>
        </p:xfrm>
        <a:graphic>
          <a:graphicData uri="http://schemas.openxmlformats.org/presentationml/2006/ole">
            <p:oleObj spid="_x0000_s43010" name="Chart" r:id="rId3" imgW="7772408" imgH="4229049" progId="MSGraph.Chart.8">
              <p:embed followColorScheme="full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Tahoma" pitchFamily="34" charset="0"/>
              </a:rPr>
              <a:t>Consulting Engineering Profession</a:t>
            </a:r>
          </a:p>
          <a:p>
            <a:r>
              <a:rPr lang="en-US" sz="1400" b="1" dirty="0">
                <a:latin typeface="Tahoma" pitchFamily="34" charset="0"/>
              </a:rPr>
              <a:t>Labour unit cost indicator: Annual </a:t>
            </a:r>
            <a:r>
              <a:rPr lang="en-US" sz="1400" b="1" dirty="0" smtClean="0">
                <a:latin typeface="Tahoma" pitchFamily="34" charset="0"/>
              </a:rPr>
              <a:t>Average Y-Y Chg </a:t>
            </a:r>
            <a:endParaRPr lang="en-US" sz="1400" b="1" dirty="0">
              <a:latin typeface="Tahoma" pitchFamily="34" charset="0"/>
            </a:endParaRP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304800" y="1143000"/>
          <a:ext cx="8515350" cy="4914900"/>
        </p:xfrm>
        <a:graphic>
          <a:graphicData uri="http://schemas.openxmlformats.org/presentationml/2006/ole">
            <p:oleObj spid="_x0000_s45058" name="Chart" r:id="rId3" imgW="7600995" imgH="4391010" progId="MSGraph.Chart.8">
              <p:embed followColorScheme="full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934200" cy="685800"/>
          </a:xfrm>
        </p:spPr>
        <p:txBody>
          <a:bodyPr/>
          <a:lstStyle/>
          <a:p>
            <a:r>
              <a:rPr kumimoji="0" lang="en-US" sz="1600" dirty="0" smtClean="0">
                <a:solidFill>
                  <a:schemeClr val="tx1"/>
                </a:solidFill>
              </a:rPr>
              <a:t>Typical Employment Breakdown</a:t>
            </a:r>
            <a:br>
              <a:rPr kumimoji="0" lang="en-US" sz="1600" dirty="0" smtClean="0">
                <a:solidFill>
                  <a:schemeClr val="tx1"/>
                </a:solidFill>
              </a:rPr>
            </a:br>
            <a:r>
              <a:rPr kumimoji="0" lang="en-US" sz="1600" dirty="0" smtClean="0">
                <a:solidFill>
                  <a:schemeClr val="tx1"/>
                </a:solidFill>
              </a:rPr>
              <a:t>January – June 2011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0800" y="1117600"/>
          <a:ext cx="873442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1981200" y="2286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Fee income, Rm Constant 2000 prices (CPI Deflated) Annualised</a:t>
            </a: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304800" y="5638800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1400">
              <a:latin typeface="Arial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28600" y="11430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Employment profile: June 2011</a:t>
            </a:r>
          </a:p>
        </p:txBody>
      </p:sp>
      <p:sp>
        <p:nvSpPr>
          <p:cNvPr id="75781" name="Rectangle 19"/>
          <p:cNvSpPr>
            <a:spLocks noChangeArrowheads="1"/>
          </p:cNvSpPr>
          <p:nvPr/>
        </p:nvSpPr>
        <p:spPr bwMode="auto">
          <a:xfrm>
            <a:off x="6019800" y="5715000"/>
            <a:ext cx="2819400" cy="3810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Total </a:t>
            </a:r>
            <a:r>
              <a:rPr lang="en-US" sz="2000" b="1" dirty="0">
                <a:solidFill>
                  <a:schemeClr val="bg1"/>
                </a:solidFill>
                <a:latin typeface="Garamond" pitchFamily="18" charset="0"/>
              </a:rPr>
              <a:t>employment 19 </a:t>
            </a:r>
            <a:r>
              <a:rPr lang="en-US" sz="2000" b="1" dirty="0" smtClean="0">
                <a:solidFill>
                  <a:schemeClr val="bg1"/>
                </a:solidFill>
                <a:latin typeface="Garamond" pitchFamily="18" charset="0"/>
              </a:rPr>
              <a:t>937</a:t>
            </a:r>
            <a:endParaRPr lang="en-US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629400" cy="43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41300" y="1270000"/>
          <a:ext cx="86233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8288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600" b="1" dirty="0">
                <a:latin typeface="Tahoma" pitchFamily="34" charset="0"/>
              </a:rPr>
              <a:t>Overall Employment Breakdown, by race</a:t>
            </a:r>
            <a:br>
              <a:rPr lang="en-US" sz="1600" b="1" dirty="0">
                <a:latin typeface="Tahoma" pitchFamily="34" charset="0"/>
              </a:rPr>
            </a:br>
            <a:r>
              <a:rPr lang="en-US" sz="1400" b="1" dirty="0">
                <a:latin typeface="Tahoma" pitchFamily="34" charset="0"/>
              </a:rPr>
              <a:t>December 2003 – </a:t>
            </a:r>
            <a:r>
              <a:rPr lang="en-US" sz="1400" b="1" dirty="0" smtClean="0">
                <a:latin typeface="Tahoma" pitchFamily="34" charset="0"/>
              </a:rPr>
              <a:t>June 2011</a:t>
            </a:r>
            <a:endParaRPr lang="en-US" sz="1400" b="1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>
            <p:ph/>
          </p:nvPr>
        </p:nvGraphicFramePr>
        <p:xfrm>
          <a:off x="190500" y="1219200"/>
          <a:ext cx="8743950" cy="4629150"/>
        </p:xfrm>
        <a:graphic>
          <a:graphicData uri="http://schemas.openxmlformats.org/presentationml/2006/ole">
            <p:oleObj spid="_x0000_s143362" name="Chart" r:id="rId3" imgW="8743925" imgH="4629091" progId="MSGraph.Chart.8">
              <p:embed followColorScheme="full"/>
            </p:oleObj>
          </a:graphicData>
        </a:graphic>
      </p:graphicFrame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905000" y="2286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dirty="0">
                <a:latin typeface="Tahoma" pitchFamily="34" charset="0"/>
              </a:rPr>
              <a:t>Employment profile: Black only (excluding Asian / </a:t>
            </a:r>
            <a:r>
              <a:rPr lang="en-US" sz="1400" b="1" dirty="0" err="1" smtClean="0">
                <a:latin typeface="Tahoma" pitchFamily="34" charset="0"/>
              </a:rPr>
              <a:t>Coloureds</a:t>
            </a:r>
            <a:r>
              <a:rPr lang="en-US" sz="1400" b="1" dirty="0" smtClean="0">
                <a:latin typeface="Tahoma" pitchFamily="34" charset="0"/>
              </a:rPr>
              <a:t>) </a:t>
            </a:r>
            <a:r>
              <a:rPr lang="en-US" sz="1400" b="1" dirty="0">
                <a:latin typeface="Tahoma" pitchFamily="34" charset="0"/>
              </a:rPr>
              <a:t>representation of total employment </a:t>
            </a:r>
            <a:br>
              <a:rPr lang="en-US" sz="1400" b="1" dirty="0">
                <a:latin typeface="Tahoma" pitchFamily="34" charset="0"/>
              </a:rPr>
            </a:br>
            <a:r>
              <a:rPr lang="en-US" sz="1100" b="1" dirty="0">
                <a:latin typeface="Tahoma" pitchFamily="34" charset="0"/>
              </a:rPr>
              <a:t>% Share of total 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Professional Indemnity Insurance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Risk profile</a:t>
            </a:r>
          </a:p>
        </p:txBody>
      </p:sp>
      <p:graphicFrame>
        <p:nvGraphicFramePr>
          <p:cNvPr id="49154" name="Object 3"/>
          <p:cNvGraphicFramePr>
            <a:graphicFrameLocks noChangeAspect="1"/>
          </p:cNvGraphicFramePr>
          <p:nvPr>
            <p:ph idx="1"/>
          </p:nvPr>
        </p:nvGraphicFramePr>
        <p:xfrm>
          <a:off x="384175" y="1219200"/>
          <a:ext cx="8294688" cy="4572000"/>
        </p:xfrm>
        <a:graphic>
          <a:graphicData uri="http://schemas.openxmlformats.org/presentationml/2006/ole">
            <p:oleObj spid="_x0000_s49154" name="Chart" r:id="rId3" imgW="8829766" imgH="4867172" progId="MSGraph.Chart.8">
              <p:embed followColorScheme="full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>
            <p:ph/>
          </p:nvPr>
        </p:nvGraphicFramePr>
        <p:xfrm>
          <a:off x="130175" y="1223963"/>
          <a:ext cx="8836025" cy="4806950"/>
        </p:xfrm>
        <a:graphic>
          <a:graphicData uri="http://schemas.openxmlformats.org/presentationml/2006/ole">
            <p:oleObj spid="_x0000_s50178" name="Chart" r:id="rId3" imgW="8858380" imgH="4819664" progId="MSGraph.Chart.8">
              <p:embed followColorScheme="full"/>
            </p:oleObj>
          </a:graphicData>
        </a:graphic>
      </p:graphicFrame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828800" y="2286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 smtClean="0">
                <a:latin typeface="Tahoma" pitchFamily="34" charset="0"/>
              </a:rPr>
              <a:t>Equity Distribution </a:t>
            </a:r>
            <a:r>
              <a:rPr kumimoji="1" lang="en-US" sz="1800" b="1" dirty="0">
                <a:latin typeface="Tahoma" pitchFamily="34" charset="0"/>
              </a:rPr>
              <a:t>by firm 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>
            <p:ph/>
          </p:nvPr>
        </p:nvGraphicFramePr>
        <p:xfrm>
          <a:off x="441781" y="1143001"/>
          <a:ext cx="8535532" cy="4876800"/>
        </p:xfrm>
        <a:graphic>
          <a:graphicData uri="http://schemas.openxmlformats.org/presentationml/2006/ole">
            <p:oleObj spid="_x0000_s51202" name="Chart" r:id="rId3" imgW="9001178" imgH="5143584" progId="MSGraph.Chart.8">
              <p:embed followColorScheme="full"/>
            </p:oleObj>
          </a:graphicData>
        </a:graphic>
      </p:graphicFrame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828800" y="2286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600" b="1" dirty="0">
                <a:latin typeface="Tahoma" pitchFamily="34" charset="0"/>
              </a:rPr>
              <a:t>Ownership / Equity: % Share of total employment</a:t>
            </a:r>
            <a:br>
              <a:rPr lang="en-US" sz="1600" b="1" dirty="0">
                <a:latin typeface="Tahoma" pitchFamily="34" charset="0"/>
              </a:rPr>
            </a:br>
            <a:r>
              <a:rPr lang="en-US" sz="1600" b="1" dirty="0">
                <a:latin typeface="Tahoma" pitchFamily="34" charset="0"/>
              </a:rPr>
              <a:t>PTY, CC &amp; Partnerships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ph/>
          </p:nvPr>
        </p:nvGraphicFramePr>
        <p:xfrm>
          <a:off x="457200" y="1143000"/>
          <a:ext cx="8139113" cy="4650305"/>
        </p:xfrm>
        <a:graphic>
          <a:graphicData uri="http://schemas.openxmlformats.org/presentationml/2006/ole">
            <p:oleObj spid="_x0000_s52226" name="Chart" r:id="rId3" imgW="9001178" imgH="5143584" progId="MSGraph.Chart.8">
              <p:embed followColorScheme="full"/>
            </p:oleObj>
          </a:graphicData>
        </a:graphic>
      </p:graphicFrame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18288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 b="1" dirty="0">
                <a:latin typeface="Tahoma" pitchFamily="34" charset="0"/>
              </a:rPr>
              <a:t>Black Ownership / Equity: % Share of total ownership / equity</a:t>
            </a:r>
            <a:br>
              <a:rPr lang="en-US" sz="1400" b="1" dirty="0">
                <a:latin typeface="Tahoma" pitchFamily="34" charset="0"/>
              </a:rPr>
            </a:br>
            <a:r>
              <a:rPr lang="en-US" sz="1400" b="1" dirty="0">
                <a:latin typeface="Tahoma" pitchFamily="34" charset="0"/>
              </a:rPr>
              <a:t>PTY, CC &amp; Partnerships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019800" y="6324600"/>
            <a:ext cx="2465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200" b="1">
                <a:solidFill>
                  <a:srgbClr val="FF0000"/>
                </a:solidFill>
              </a:rPr>
              <a:t>Black, including Asian &amp; Coloured</a:t>
            </a:r>
            <a:endParaRPr lang="en-GB" sz="12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/>
          </p:nvPr>
        </p:nvGraphicFramePr>
        <p:xfrm>
          <a:off x="304800" y="12192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6324600"/>
            <a:ext cx="2146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 smtClean="0"/>
              <a:t>Black including Coloured &amp; Asian</a:t>
            </a:r>
            <a:endParaRPr lang="en-ZA" sz="1100" dirty="0"/>
          </a:p>
        </p:txBody>
      </p:sp>
      <p:sp>
        <p:nvSpPr>
          <p:cNvPr id="6" name="Rectangle 5"/>
          <p:cNvSpPr/>
          <p:nvPr/>
        </p:nvSpPr>
        <p:spPr>
          <a:xfrm>
            <a:off x="1828800" y="1524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ZA" b="1" dirty="0" smtClean="0">
                <a:solidFill>
                  <a:srgbClr val="000066"/>
                </a:solidFill>
              </a:rPr>
              <a:t>Women contribution to ownership and equity</a:t>
            </a:r>
            <a:endParaRPr lang="en-ZA" sz="2400" b="1" dirty="0" smtClean="0">
              <a:solidFill>
                <a:srgbClr val="000066"/>
              </a:solidFill>
            </a:endParaRPr>
          </a:p>
          <a:p>
            <a:pPr>
              <a:defRPr sz="18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ZA" sz="1400" b="1" dirty="0" smtClean="0">
                <a:solidFill>
                  <a:srgbClr val="000066"/>
                </a:solidFill>
              </a:rPr>
              <a:t>% of total ownership / equity (PTY, CC and Partnerships)</a:t>
            </a:r>
            <a:endParaRPr lang="en-ZA" sz="1100" b="1" dirty="0" smtClean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6"/>
          <p:cNvGraphicFramePr>
            <a:graphicFrameLocks noChangeAspect="1"/>
          </p:cNvGraphicFramePr>
          <p:nvPr>
            <p:ph/>
          </p:nvPr>
        </p:nvGraphicFramePr>
        <p:xfrm>
          <a:off x="228600" y="1295400"/>
          <a:ext cx="8686800" cy="4800600"/>
        </p:xfrm>
        <a:graphic>
          <a:graphicData uri="http://schemas.openxmlformats.org/presentationml/2006/ole">
            <p:oleObj spid="_x0000_s53250" name="Chart" r:id="rId3" imgW="8686697" imgH="4800499" progId="MSGraph.Chart.8">
              <p:embed followColorScheme="full"/>
            </p:oleObj>
          </a:graphicData>
        </a:graphic>
      </p:graphicFrame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662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400" b="1" u="sng" dirty="0">
                <a:latin typeface="Tahoma" pitchFamily="34" charset="0"/>
              </a:rPr>
              <a:t>Black</a:t>
            </a:r>
            <a:r>
              <a:rPr lang="en-ZA" sz="2400" b="1" dirty="0">
                <a:latin typeface="Tahoma" pitchFamily="34" charset="0"/>
              </a:rPr>
              <a:t> ownership / equity</a:t>
            </a:r>
            <a:r>
              <a:rPr lang="en-ZA" sz="1400" b="1" dirty="0">
                <a:latin typeface="Tahoma" pitchFamily="34" charset="0"/>
              </a:rPr>
              <a:t> </a:t>
            </a:r>
          </a:p>
          <a:p>
            <a:r>
              <a:rPr lang="en-ZA" sz="1200" b="1" dirty="0">
                <a:latin typeface="Tahoma" pitchFamily="34" charset="0"/>
              </a:rPr>
              <a:t>as % of total ownership / equity by type of company</a:t>
            </a:r>
          </a:p>
          <a:p>
            <a:r>
              <a:rPr lang="en-ZA" sz="1200" b="1" dirty="0" smtClean="0">
                <a:latin typeface="Tahoma" pitchFamily="34" charset="0"/>
              </a:rPr>
              <a:t>December 2007 – </a:t>
            </a:r>
            <a:r>
              <a:rPr lang="en-ZA" sz="1200" b="1" dirty="0">
                <a:latin typeface="Tahoma" pitchFamily="34" charset="0"/>
              </a:rPr>
              <a:t>December </a:t>
            </a:r>
            <a:r>
              <a:rPr lang="en-ZA" sz="1200" b="1" dirty="0" smtClean="0">
                <a:latin typeface="Tahoma" pitchFamily="34" charset="0"/>
              </a:rPr>
              <a:t>2010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52400" y="5638800"/>
            <a:ext cx="350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u="sng"/>
              <a:t>Black</a:t>
            </a:r>
            <a:r>
              <a:rPr lang="en-US" sz="1000"/>
              <a:t> includes Asian and Coloureds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ph/>
          </p:nvPr>
        </p:nvGraphicFramePr>
        <p:xfrm>
          <a:off x="133350" y="1219200"/>
          <a:ext cx="8820150" cy="4857750"/>
        </p:xfrm>
        <a:graphic>
          <a:graphicData uri="http://schemas.openxmlformats.org/presentationml/2006/ole">
            <p:oleObj spid="_x0000_s54274" name="Chart" r:id="rId3" imgW="8820048" imgH="4857725" progId="MSGraph.Chart.8">
              <p:embed followColorScheme="full"/>
            </p:oleObj>
          </a:graphicData>
        </a:graphic>
      </p:graphicFrame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828800" y="1524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b="1" dirty="0">
                <a:latin typeface="Tahoma" pitchFamily="34" charset="0"/>
              </a:rPr>
              <a:t>Quality Management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057"/>
          <p:cNvSpPr>
            <a:spLocks noChangeArrowheads="1"/>
          </p:cNvSpPr>
          <p:nvPr/>
        </p:nvSpPr>
        <p:spPr bwMode="auto">
          <a:xfrm>
            <a:off x="1828800" y="2286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400" b="1" dirty="0">
                <a:latin typeface="Tahoma" pitchFamily="34" charset="0"/>
              </a:rPr>
              <a:t>Real Fee income (CPI deflated), 2000 prices: Annual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1430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ph/>
          </p:nvPr>
        </p:nvGraphicFramePr>
        <p:xfrm>
          <a:off x="133350" y="1219200"/>
          <a:ext cx="8820150" cy="4857750"/>
        </p:xfrm>
        <a:graphic>
          <a:graphicData uri="http://schemas.openxmlformats.org/presentationml/2006/ole">
            <p:oleObj spid="_x0000_s55298" name="Chart" r:id="rId3" imgW="8820048" imgH="4857725" progId="MSGraph.Chart.8">
              <p:embed followColorScheme="full"/>
            </p:oleObj>
          </a:graphicData>
        </a:graphic>
      </p:graphicFrame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1828800" y="1524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700" b="1">
                <a:latin typeface="Tahoma" pitchFamily="34" charset="0"/>
              </a:rPr>
              <a:t>ISO </a:t>
            </a:r>
            <a:r>
              <a:rPr lang="en-US" sz="1700" b="1" smtClean="0">
                <a:latin typeface="Tahoma" pitchFamily="34" charset="0"/>
              </a:rPr>
              <a:t>9001:2008 </a:t>
            </a:r>
            <a:r>
              <a:rPr lang="en-US" sz="1700" b="1" dirty="0">
                <a:latin typeface="Tahoma" pitchFamily="34" charset="0"/>
              </a:rPr>
              <a:t>Certificate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CESA 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95400" y="1752600"/>
            <a:ext cx="684212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6400800" cy="177165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r"/>
            <a:r>
              <a:rPr lang="en-US" sz="2800" dirty="0" smtClean="0">
                <a:solidFill>
                  <a:schemeClr val="bg2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www.cesa.co.za</a:t>
            </a:r>
            <a:endParaRPr lang="en-US" sz="2800" dirty="0" smtClean="0">
              <a:solidFill>
                <a:schemeClr val="bg2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Tel: 011 463 2022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400800" cy="6096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CESA Confidence Index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31800" y="1270000"/>
          <a:ext cx="8204200" cy="45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0598" y="632460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BECS, BER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791450" cy="47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27"/>
          <p:cNvGraphicFramePr>
            <a:graphicFrameLocks noChangeAspect="1"/>
          </p:cNvGraphicFramePr>
          <p:nvPr/>
        </p:nvGraphicFramePr>
        <p:xfrm>
          <a:off x="279400" y="1346200"/>
          <a:ext cx="86804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981200" y="228600"/>
            <a:ext cx="662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1800" b="1" dirty="0">
                <a:latin typeface="Tahoma" pitchFamily="34" charset="0"/>
              </a:rPr>
              <a:t>Consulting Engineering Industry</a:t>
            </a:r>
            <a:br>
              <a:rPr kumimoji="1" lang="en-US" sz="1800" b="1" dirty="0">
                <a:latin typeface="Tahoma" pitchFamily="34" charset="0"/>
              </a:rPr>
            </a:br>
            <a:r>
              <a:rPr kumimoji="1" lang="en-US" sz="1800" b="1" dirty="0">
                <a:latin typeface="Tahoma" pitchFamily="34" charset="0"/>
              </a:rPr>
              <a:t>Real Fee income (CPI deflated) vs confidence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6008" y="6324600"/>
            <a:ext cx="12538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100" dirty="0" smtClean="0">
                <a:latin typeface="Calibri" pitchFamily="34" charset="0"/>
                <a:cs typeface="Calibri" pitchFamily="34" charset="0"/>
              </a:rPr>
              <a:t>Source: CESA BECS</a:t>
            </a:r>
            <a:endParaRPr lang="en-ZA" sz="1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5">
      <a:dk1>
        <a:srgbClr val="000066"/>
      </a:dk1>
      <a:lt1>
        <a:srgbClr val="FFFFFF"/>
      </a:lt1>
      <a:dk2>
        <a:srgbClr val="0000FF"/>
      </a:dk2>
      <a:lt2>
        <a:srgbClr val="000000"/>
      </a:lt2>
      <a:accent1>
        <a:srgbClr val="0066FF"/>
      </a:accent1>
      <a:accent2>
        <a:srgbClr val="33CCCC"/>
      </a:accent2>
      <a:accent3>
        <a:srgbClr val="FFFFFF"/>
      </a:accent3>
      <a:accent4>
        <a:srgbClr val="000056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Contemporary Portra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temporary Portrait 5">
    <a:dk1>
      <a:srgbClr val="000066"/>
    </a:dk1>
    <a:lt1>
      <a:srgbClr val="FFFFFF"/>
    </a:lt1>
    <a:dk2>
      <a:srgbClr val="0000FF"/>
    </a:dk2>
    <a:lt2>
      <a:srgbClr val="000000"/>
    </a:lt2>
    <a:accent1>
      <a:srgbClr val="0066FF"/>
    </a:accent1>
    <a:accent2>
      <a:srgbClr val="33CCCC"/>
    </a:accent2>
    <a:accent3>
      <a:srgbClr val="FFFFFF"/>
    </a:accent3>
    <a:accent4>
      <a:srgbClr val="000056"/>
    </a:accent4>
    <a:accent5>
      <a:srgbClr val="AAB8FF"/>
    </a:accent5>
    <a:accent6>
      <a:srgbClr val="2DB9B9"/>
    </a:accent6>
    <a:hlink>
      <a:srgbClr val="FF00FF"/>
    </a:hlink>
    <a:folHlink>
      <a:srgbClr val="9933FF"/>
    </a:folHlink>
  </a:clrScheme>
  <a:fontScheme name="Contemporary Portrai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12542</TotalTime>
  <Words>1137</Words>
  <Application>Microsoft Office PowerPoint</Application>
  <PresentationFormat>On-screen Show (4:3)</PresentationFormat>
  <Paragraphs>232</Paragraphs>
  <Slides>61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Contemporary Portrait</vt:lpstr>
      <vt:lpstr>Chart</vt:lpstr>
      <vt:lpstr>January – June 2011</vt:lpstr>
      <vt:lpstr>Firm distribution based on Annual Turnover based on responses received</vt:lpstr>
      <vt:lpstr>Economic Impact CESA Membership earnings % of GDP</vt:lpstr>
      <vt:lpstr>Relationship to Gross Fixed Capital Formation</vt:lpstr>
      <vt:lpstr>Slide 5</vt:lpstr>
      <vt:lpstr>Slide 6</vt:lpstr>
      <vt:lpstr>CESA Confidence Index</vt:lpstr>
      <vt:lpstr>Industry Confidence</vt:lpstr>
      <vt:lpstr>Slide 9</vt:lpstr>
      <vt:lpstr>Slide 10</vt:lpstr>
      <vt:lpstr>Slide 11</vt:lpstr>
      <vt:lpstr>Slide 12</vt:lpstr>
      <vt:lpstr>Slide 13</vt:lpstr>
      <vt:lpstr>Discounting</vt:lpstr>
      <vt:lpstr>Slide 15</vt:lpstr>
      <vt:lpstr>Slide 16</vt:lpstr>
      <vt:lpstr>Slide 17</vt:lpstr>
      <vt:lpstr>Slide 18</vt:lpstr>
      <vt:lpstr>Fee earnings by selected sector Smoothed |2 survey average</vt:lpstr>
      <vt:lpstr>Fee earnings by sector Rm Constant prices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Fee income outstanding for longer than 90 days December 2010</vt:lpstr>
      <vt:lpstr>Slide 44</vt:lpstr>
      <vt:lpstr>Slide 45</vt:lpstr>
      <vt:lpstr>Slide 46</vt:lpstr>
      <vt:lpstr>Slide 47</vt:lpstr>
      <vt:lpstr>Slide 48</vt:lpstr>
      <vt:lpstr>Typical Employment Breakdown January – June 2011</vt:lpstr>
      <vt:lpstr>Typical Employment profile: June 2011</vt:lpstr>
      <vt:lpstr>Slide 51</vt:lpstr>
      <vt:lpstr>Slide 52</vt:lpstr>
      <vt:lpstr>Professional Indemnity Insurance Risk profile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bifsa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SAACE Membership survey June 1998</dc:title>
  <dc:creator>bifsa</dc:creator>
  <cp:lastModifiedBy>Elsie</cp:lastModifiedBy>
  <cp:revision>994</cp:revision>
  <cp:lastPrinted>2000-06-08T08:34:25Z</cp:lastPrinted>
  <dcterms:created xsi:type="dcterms:W3CDTF">1999-03-28T19:44:01Z</dcterms:created>
  <dcterms:modified xsi:type="dcterms:W3CDTF">2011-09-19T14:19:34Z</dcterms:modified>
</cp:coreProperties>
</file>